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2"/>
  </p:notesMasterIdLst>
  <p:handoutMasterIdLst>
    <p:handoutMasterId r:id="rId83"/>
  </p:handoutMasterIdLst>
  <p:sldIdLst>
    <p:sldId id="263" r:id="rId2"/>
    <p:sldId id="264" r:id="rId3"/>
    <p:sldId id="265" r:id="rId4"/>
    <p:sldId id="266" r:id="rId5"/>
    <p:sldId id="269" r:id="rId6"/>
    <p:sldId id="270" r:id="rId7"/>
    <p:sldId id="273" r:id="rId8"/>
    <p:sldId id="387" r:id="rId9"/>
    <p:sldId id="388" r:id="rId10"/>
    <p:sldId id="276" r:id="rId11"/>
    <p:sldId id="278" r:id="rId12"/>
    <p:sldId id="285" r:id="rId13"/>
    <p:sldId id="286" r:id="rId14"/>
    <p:sldId id="287" r:id="rId15"/>
    <p:sldId id="288" r:id="rId16"/>
    <p:sldId id="289" r:id="rId17"/>
    <p:sldId id="291" r:id="rId18"/>
    <p:sldId id="292" r:id="rId19"/>
    <p:sldId id="295" r:id="rId20"/>
    <p:sldId id="296" r:id="rId21"/>
    <p:sldId id="297" r:id="rId22"/>
    <p:sldId id="298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17" r:id="rId32"/>
    <p:sldId id="318" r:id="rId33"/>
    <p:sldId id="320" r:id="rId34"/>
    <p:sldId id="321" r:id="rId35"/>
    <p:sldId id="323" r:id="rId36"/>
    <p:sldId id="324" r:id="rId37"/>
    <p:sldId id="325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80"/>
    <a:srgbClr val="FFFFFF"/>
    <a:srgbClr val="5D7E9D"/>
    <a:srgbClr val="191919"/>
    <a:srgbClr val="8000FF"/>
    <a:srgbClr val="6666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172" autoAdjust="0"/>
    <p:restoredTop sz="91734" autoAdjust="0"/>
  </p:normalViewPr>
  <p:slideViewPr>
    <p:cSldViewPr snapToObjects="1">
      <p:cViewPr>
        <p:scale>
          <a:sx n="50" d="100"/>
          <a:sy n="50" d="100"/>
        </p:scale>
        <p:origin x="-1157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7" Type="http://schemas.openxmlformats.org/officeDocument/2006/relationships/slide" Target="slides/slide40.xml"/><Relationship Id="rId2" Type="http://schemas.openxmlformats.org/officeDocument/2006/relationships/slide" Target="slides/slide20.xml"/><Relationship Id="rId1" Type="http://schemas.openxmlformats.org/officeDocument/2006/relationships/slide" Target="slides/slide19.xml"/><Relationship Id="rId6" Type="http://schemas.openxmlformats.org/officeDocument/2006/relationships/slide" Target="slides/slide39.xml"/><Relationship Id="rId5" Type="http://schemas.openxmlformats.org/officeDocument/2006/relationships/slide" Target="slides/slide38.xml"/><Relationship Id="rId4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C81347-F499-4826-81E9-B6265945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120BA-683D-4D30-A4B4-A4C3B5DC2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F3F8-F33C-43E3-859B-D20CD0E05C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2D3AB-39B4-4452-AAE7-7FB2D7C785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7883C-AFF0-4CFB-9887-14FE3220DB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0197-2870-4F15-B82C-94FD3B9E5B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BFF8D-FC27-4E12-B06E-5E24C899C6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637B-D99C-413D-B93E-238FB7956F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F0CAE-5797-4FD3-B733-96DF02C46C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E49B5-F2B1-403B-86A2-A1087E464C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03399-A493-42BC-82B2-CF85C0A98A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CD88D-4811-40B2-9A5E-08C77C33E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052737"/>
            <a:ext cx="7543800" cy="1260140"/>
          </a:xfrm>
        </p:spPr>
        <p:txBody>
          <a:bodyPr/>
          <a:lstStyle/>
          <a:p>
            <a:pPr eaLnBrk="1" hangingPunct="1"/>
            <a:r>
              <a:rPr lang="en-US" dirty="0" smtClean="0"/>
              <a:t>RSPT </a:t>
            </a:r>
            <a:r>
              <a:rPr lang="en-US" dirty="0" smtClean="0"/>
              <a:t>2335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2852936"/>
            <a:ext cx="8686800" cy="2514600"/>
          </a:xfrm>
        </p:spPr>
        <p:txBody>
          <a:bodyPr/>
          <a:lstStyle/>
          <a:p>
            <a:pPr eaLnBrk="1" hangingPunct="1"/>
            <a:r>
              <a:rPr lang="en-US" b="1" dirty="0" smtClean="0"/>
              <a:t>INTRODUCTION </a:t>
            </a:r>
          </a:p>
          <a:p>
            <a:pPr eaLnBrk="1" hangingPunct="1"/>
            <a:r>
              <a:rPr lang="en-US" b="1" dirty="0" smtClean="0"/>
              <a:t>&amp; </a:t>
            </a:r>
          </a:p>
          <a:p>
            <a:pPr eaLnBrk="1" hangingPunct="1"/>
            <a:r>
              <a:rPr lang="en-US" b="1" dirty="0" smtClean="0"/>
              <a:t>Part 1 </a:t>
            </a:r>
            <a:endParaRPr lang="en-US" dirty="0"/>
          </a:p>
          <a:p>
            <a:pPr eaLnBrk="1" hangingPunct="1"/>
            <a:r>
              <a:rPr lang="en-US" i="1" dirty="0" smtClean="0"/>
              <a:t>Pharyngeal</a:t>
            </a:r>
            <a:r>
              <a:rPr lang="en-US" i="1" dirty="0"/>
              <a:t>, Laryngeal &amp; Esophageal </a:t>
            </a:r>
            <a:r>
              <a:rPr lang="en-US" i="1" dirty="0" smtClean="0"/>
              <a:t>Airways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57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/>
              <a:t>MODULE A</a:t>
            </a:r>
          </a:p>
          <a:p>
            <a:pPr eaLnBrk="1" hangingPunct="1"/>
            <a:r>
              <a:rPr lang="en-US" dirty="0"/>
              <a:t>AIRWAY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42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Topics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609600" indent="-609600" eaLnBrk="1" hangingPunct="1">
              <a:buFontTx/>
              <a:buAutoNum type="alphaLcPeriod"/>
            </a:pPr>
            <a:r>
              <a:rPr lang="en-US" dirty="0" smtClean="0"/>
              <a:t>Laryngeal Airways</a:t>
            </a:r>
          </a:p>
          <a:p>
            <a:pPr marL="609600" indent="-609600" eaLnBrk="1" hangingPunct="1">
              <a:buFontTx/>
              <a:buAutoNum type="alphaLcPeriod"/>
            </a:pPr>
            <a:endParaRPr lang="en-US" dirty="0" smtClean="0"/>
          </a:p>
          <a:p>
            <a:pPr marL="609600" indent="-609600" eaLnBrk="1" hangingPunct="1">
              <a:buFontTx/>
              <a:buAutoNum type="alphaLcPeriod"/>
            </a:pPr>
            <a:r>
              <a:rPr lang="en-US" dirty="0" smtClean="0"/>
              <a:t>Esophageal  Airways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13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~DESTscan0001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867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19800" y="990600"/>
            <a:ext cx="2971800" cy="4668838"/>
          </a:xfrm>
          <a:prstGeom prst="rect">
            <a:avLst/>
          </a:prstGeom>
          <a:noFill/>
          <a:ln w="12700">
            <a:solidFill>
              <a:srgbClr val="04040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40406"/>
                </a:solidFill>
                <a:latin typeface="Times New Roman" pitchFamily="18" charset="0"/>
              </a:rPr>
              <a:t>Airway Placement: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Oral Pharynx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Nasal Pharynx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Larynx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Isolation (esophageal)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err="1">
                <a:latin typeface="Times New Roman" pitchFamily="18" charset="0"/>
              </a:rPr>
              <a:t>Orotracheal</a:t>
            </a:r>
            <a:endParaRPr lang="en-US" sz="2400" dirty="0"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Nasotracheal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Tracheal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95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Laryngeal Airway Devices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 err="1" smtClean="0"/>
              <a:t>Supralaryngeal</a:t>
            </a:r>
            <a:r>
              <a:rPr lang="en-US" sz="4000" dirty="0" smtClean="0"/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2895600"/>
            <a:ext cx="3733800" cy="3200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>
                <a:cs typeface="Times New Roman" pitchFamily="18" charset="0"/>
              </a:rPr>
              <a:t>Laryngeal Mask Airway 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cs typeface="Times New Roman" pitchFamily="18" charset="0"/>
              </a:rPr>
              <a:t>(LMA)</a:t>
            </a:r>
          </a:p>
        </p:txBody>
      </p:sp>
      <p:pic>
        <p:nvPicPr>
          <p:cNvPr id="4" name="Picture 2" descr="A01813-30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28835"/>
            <a:ext cx="2667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10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29600" cy="57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403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can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67056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086600" y="990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B. Anatomy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805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~DESTscan0001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5626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943600" y="990600"/>
            <a:ext cx="2971800" cy="4893647"/>
          </a:xfrm>
          <a:prstGeom prst="rect">
            <a:avLst/>
          </a:prstGeom>
          <a:noFill/>
          <a:ln w="12700">
            <a:solidFill>
              <a:srgbClr val="04040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40406"/>
                </a:solidFill>
                <a:latin typeface="Times New Roman" pitchFamily="18" charset="0"/>
              </a:rPr>
              <a:t>Airway Placement: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Oral Pharynx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Nasal Pharynx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Larynx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Isolation (esophageal)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err="1">
                <a:latin typeface="Times New Roman" pitchFamily="18" charset="0"/>
              </a:rPr>
              <a:t>Orotracheal</a:t>
            </a:r>
            <a:endParaRPr lang="en-US" sz="2400" dirty="0"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Nasotracheal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Tracheal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2895600" y="2971800"/>
            <a:ext cx="29718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323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914400"/>
          </a:xfrm>
        </p:spPr>
        <p:txBody>
          <a:bodyPr/>
          <a:lstStyle/>
          <a:p>
            <a:pPr algn="l" eaLnBrk="1" hangingPunct="1"/>
            <a:r>
              <a:rPr lang="en-US" dirty="0" smtClean="0">
                <a:cs typeface="Times New Roman" pitchFamily="18" charset="0"/>
              </a:rPr>
              <a:t>Laryngeal Mask Airway (LMA)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686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>
                <a:cs typeface="Times New Roman" pitchFamily="18" charset="0"/>
              </a:rPr>
              <a:t> Most common uses in U.S. since 1991: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Popular in </a:t>
            </a:r>
            <a:r>
              <a:rPr lang="en-US" sz="2000" u="sng" dirty="0" smtClean="0">
                <a:solidFill>
                  <a:srgbClr val="FF0000"/>
                </a:solidFill>
                <a:cs typeface="Times New Roman" pitchFamily="18" charset="0"/>
              </a:rPr>
              <a:t>Operating Rooms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especially for difficult intubations or short surgeries (ambulatory anesthesia)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Use in </a:t>
            </a:r>
            <a:r>
              <a:rPr lang="en-US" sz="2000" u="sng" dirty="0" smtClean="0">
                <a:solidFill>
                  <a:srgbClr val="FF0000"/>
                </a:solidFill>
                <a:cs typeface="Times New Roman" pitchFamily="18" charset="0"/>
              </a:rPr>
              <a:t>Emergency Department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especially for difficult or failed intubations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Option for </a:t>
            </a:r>
            <a:r>
              <a:rPr lang="en-US" sz="2000" u="sng" dirty="0" smtClean="0">
                <a:solidFill>
                  <a:srgbClr val="FF0000"/>
                </a:solidFill>
                <a:cs typeface="Times New Roman" pitchFamily="18" charset="0"/>
              </a:rPr>
              <a:t>difficult intubation </a:t>
            </a:r>
            <a:r>
              <a:rPr lang="en-US" sz="2000" dirty="0" smtClean="0">
                <a:cs typeface="Times New Roman" pitchFamily="18" charset="0"/>
              </a:rPr>
              <a:t>and airway management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Some success with </a:t>
            </a:r>
            <a:r>
              <a:rPr lang="en-US" sz="2000" u="sng" dirty="0" smtClean="0">
                <a:solidFill>
                  <a:srgbClr val="FF0000"/>
                </a:solidFill>
                <a:cs typeface="Times New Roman" pitchFamily="18" charset="0"/>
              </a:rPr>
              <a:t>surfactant administration </a:t>
            </a:r>
            <a:r>
              <a:rPr lang="en-US" sz="2000" dirty="0">
                <a:cs typeface="Times New Roman" pitchFamily="18" charset="0"/>
              </a:rPr>
              <a:t>in </a:t>
            </a:r>
            <a:r>
              <a:rPr lang="en-US" sz="2000" dirty="0" smtClean="0">
                <a:cs typeface="Times New Roman" pitchFamily="18" charset="0"/>
              </a:rPr>
              <a:t>neonates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990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4" y="-1"/>
            <a:ext cx="9153324" cy="691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2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01813-30-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" y="0"/>
            <a:ext cx="9230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267200" y="6035675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33"/>
                </a:solidFill>
                <a:latin typeface="Verdana" pitchFamily="34" charset="0"/>
              </a:rPr>
              <a:t>Egan pg. </a:t>
            </a:r>
            <a:r>
              <a:rPr lang="en-US" sz="2400" b="1" dirty="0" smtClean="0">
                <a:solidFill>
                  <a:srgbClr val="000033"/>
                </a:solidFill>
                <a:latin typeface="Verdana" pitchFamily="34" charset="0"/>
              </a:rPr>
              <a:t>778  </a:t>
            </a:r>
            <a:r>
              <a:rPr lang="en-US" sz="2400" b="1" dirty="0">
                <a:solidFill>
                  <a:srgbClr val="000033"/>
                </a:solidFill>
                <a:latin typeface="Verdana" pitchFamily="34" charset="0"/>
              </a:rPr>
              <a:t>Fig. </a:t>
            </a:r>
            <a:r>
              <a:rPr lang="en-US" sz="2400" b="1" dirty="0" smtClean="0">
                <a:solidFill>
                  <a:srgbClr val="000033"/>
                </a:solidFill>
                <a:latin typeface="Verdana" pitchFamily="34" charset="0"/>
              </a:rPr>
              <a:t>33-38</a:t>
            </a:r>
            <a:r>
              <a:rPr lang="en-US" sz="2400" dirty="0" smtClean="0">
                <a:solidFill>
                  <a:srgbClr val="000033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000033"/>
                </a:solidFill>
                <a:latin typeface="Verdana" pitchFamily="34" charset="0"/>
              </a:rPr>
              <a:t>Laryngeal mask airway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5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dirty="0" smtClean="0">
                <a:cs typeface="Times New Roman" pitchFamily="18" charset="0"/>
              </a:rPr>
              <a:t>Insertion</a:t>
            </a:r>
            <a:r>
              <a:rPr lang="en-US" sz="2800" dirty="0" smtClean="0">
                <a:cs typeface="Times New Roman" pitchFamily="18" charset="0"/>
              </a:rPr>
              <a:t> – (LMA)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Be sure the cuff is deflated and then lubricate the posterior surface of the airway only.  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Do not use anesthetic sprays in the airway.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unconscious</a:t>
            </a:r>
            <a:r>
              <a:rPr lang="en-US" dirty="0" smtClean="0">
                <a:cs typeface="Times New Roman" pitchFamily="18" charset="0"/>
              </a:rPr>
              <a:t> patient is placed in the </a:t>
            </a:r>
            <a:r>
              <a:rPr lang="en-US" i="1" dirty="0" smtClean="0">
                <a:cs typeface="Times New Roman" pitchFamily="18" charset="0"/>
              </a:rPr>
              <a:t>sniffing position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A conscious patient should have some form of sedation (similar to endotracheal intubation)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16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Parts of Module A</a:t>
            </a:r>
            <a:br>
              <a:rPr lang="en-US" sz="4000" b="1" smtClean="0"/>
            </a:br>
            <a:r>
              <a:rPr lang="en-US" sz="4000" b="1" smtClean="0"/>
              <a:t>AIRWAY MANAGEMENT</a:t>
            </a:r>
            <a:endParaRPr lang="en-US" sz="3200" i="1" smtClean="0"/>
          </a:p>
        </p:txBody>
      </p:sp>
      <p:sp>
        <p:nvSpPr>
          <p:cNvPr id="952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382000" cy="3962400"/>
          </a:xfrm>
        </p:spPr>
        <p:txBody>
          <a:bodyPr/>
          <a:lstStyle/>
          <a:p>
            <a:pPr marL="609600" indent="-609600" eaLnBrk="1" hangingPunct="1">
              <a:buSzTx/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Part 1</a:t>
            </a:r>
            <a:r>
              <a:rPr lang="en-US" sz="2400" smtClean="0">
                <a:solidFill>
                  <a:srgbClr val="FF0000"/>
                </a:solidFill>
              </a:rPr>
              <a:t> – </a:t>
            </a:r>
            <a:r>
              <a:rPr lang="en-US" sz="2400" i="1" smtClean="0">
                <a:solidFill>
                  <a:srgbClr val="FF0000"/>
                </a:solidFill>
              </a:rPr>
              <a:t>Pharyngeal, Laryngeal &amp; Esophageal Airways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2</a:t>
            </a:r>
            <a:r>
              <a:rPr lang="en-US" sz="2400" smtClean="0"/>
              <a:t> – </a:t>
            </a:r>
            <a:r>
              <a:rPr lang="en-US" sz="2400" i="1" smtClean="0"/>
              <a:t>Tracheal Airways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3</a:t>
            </a:r>
            <a:r>
              <a:rPr lang="en-US" sz="2400" smtClean="0"/>
              <a:t> – </a:t>
            </a:r>
            <a:r>
              <a:rPr lang="en-US" sz="2400" i="1" smtClean="0"/>
              <a:t>Airway Clearance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4</a:t>
            </a:r>
            <a:r>
              <a:rPr lang="en-US" sz="2400" smtClean="0"/>
              <a:t> - </a:t>
            </a:r>
            <a:r>
              <a:rPr lang="en-US" sz="2400" i="1" smtClean="0"/>
              <a:t>Advanced Airways</a:t>
            </a:r>
            <a:r>
              <a:rPr lang="en-US" sz="2400" smtClean="0"/>
              <a:t> 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5</a:t>
            </a:r>
            <a:r>
              <a:rPr lang="en-US" sz="2400" smtClean="0"/>
              <a:t> - </a:t>
            </a:r>
            <a:r>
              <a:rPr lang="en-US" sz="2400" i="1" smtClean="0"/>
              <a:t>Airway Complications &amp; Emergencies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98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pPr eaLnBrk="1" hangingPunct="1"/>
            <a:r>
              <a:rPr lang="en-US" sz="2800" i="1" dirty="0" smtClean="0">
                <a:cs typeface="Times New Roman" pitchFamily="18" charset="0"/>
              </a:rPr>
              <a:t>Insertion</a:t>
            </a:r>
            <a:r>
              <a:rPr lang="en-US" sz="2800" dirty="0" smtClean="0">
                <a:cs typeface="Times New Roman" pitchFamily="18" charset="0"/>
              </a:rPr>
              <a:t> – (LMA)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700" dirty="0" smtClean="0">
                <a:cs typeface="Times New Roman" pitchFamily="18" charset="0"/>
              </a:rPr>
              <a:t>The </a:t>
            </a:r>
            <a:r>
              <a:rPr lang="en-US" sz="2700" i="1" dirty="0" smtClean="0">
                <a:cs typeface="Times New Roman" pitchFamily="18" charset="0"/>
              </a:rPr>
              <a:t>jaw is held open</a:t>
            </a:r>
            <a:r>
              <a:rPr lang="en-US" sz="2700" dirty="0" smtClean="0">
                <a:cs typeface="Times New Roman" pitchFamily="18" charset="0"/>
              </a:rPr>
              <a:t> and the </a:t>
            </a:r>
            <a:r>
              <a:rPr lang="en-US" sz="2700" i="1" dirty="0" smtClean="0">
                <a:cs typeface="Times New Roman" pitchFamily="18" charset="0"/>
              </a:rPr>
              <a:t>mask and cuff are advanced</a:t>
            </a:r>
            <a:r>
              <a:rPr lang="en-US" sz="2700" dirty="0" smtClean="0">
                <a:cs typeface="Times New Roman" pitchFamily="18" charset="0"/>
              </a:rPr>
              <a:t> along the hard palate </a:t>
            </a: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Some may be inserted without putting finders into the mouth</a:t>
            </a: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Others require using the index finger to move the mask into position at the back of the tongue in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esophageal sphincter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7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700" dirty="0" smtClean="0">
                <a:cs typeface="Times New Roman" pitchFamily="18" charset="0"/>
              </a:rPr>
              <a:t>The tube is </a:t>
            </a:r>
            <a:r>
              <a:rPr lang="en-US" sz="2700" i="1" dirty="0" smtClean="0">
                <a:cs typeface="Times New Roman" pitchFamily="18" charset="0"/>
              </a:rPr>
              <a:t>advanced until resistance is felt</a:t>
            </a:r>
            <a:r>
              <a:rPr lang="en-US" sz="2700" dirty="0" smtClean="0">
                <a:cs typeface="Times New Roman" pitchFamily="18" charset="0"/>
              </a:rPr>
              <a:t> as the mask settles over the esophagus and larynx.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80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382000" cy="5715000"/>
          </a:xfrm>
        </p:spPr>
        <p:txBody>
          <a:bodyPr/>
          <a:lstStyle/>
          <a:p>
            <a:pPr eaLnBrk="1" hangingPunct="1"/>
            <a:r>
              <a:rPr lang="en-US" sz="2800" i="1" dirty="0" smtClean="0">
                <a:cs typeface="Times New Roman" pitchFamily="18" charset="0"/>
              </a:rPr>
              <a:t>Insertion</a:t>
            </a:r>
            <a:r>
              <a:rPr lang="en-US" sz="2800" dirty="0" smtClean="0">
                <a:cs typeface="Times New Roman" pitchFamily="18" charset="0"/>
              </a:rPr>
              <a:t> – (LMA)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i="1" dirty="0" smtClean="0">
                <a:cs typeface="Times New Roman" pitchFamily="18" charset="0"/>
              </a:rPr>
              <a:t>cuff is inflated</a:t>
            </a:r>
            <a:r>
              <a:rPr lang="en-US" sz="2400" dirty="0" smtClean="0">
                <a:cs typeface="Times New Roman" pitchFamily="18" charset="0"/>
              </a:rPr>
              <a:t> around the laryngeal opening</a:t>
            </a: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There may be a small swelling noted at the level of the cricoid cartilage in the neck.</a:t>
            </a:r>
          </a:p>
          <a:p>
            <a:pPr lvl="2" eaLnBrk="1" hangingPunct="1"/>
            <a:endParaRPr lang="en-US" dirty="0" smtClean="0">
              <a:cs typeface="Times New Roman" pitchFamily="18" charset="0"/>
            </a:endParaRP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Inflation pressure may reach 60 cmH2O</a:t>
            </a:r>
          </a:p>
          <a:p>
            <a:pPr lvl="2" eaLnBrk="1" hangingPunct="1"/>
            <a:endParaRPr lang="en-US" dirty="0" smtClean="0">
              <a:cs typeface="Times New Roman" pitchFamily="18" charset="0"/>
            </a:endParaRP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Fill until the pilot balloon is firm but not hard. </a:t>
            </a:r>
          </a:p>
          <a:p>
            <a:pPr lvl="2" eaLnBrk="1" hangingPunct="1"/>
            <a:endParaRPr lang="en-US" dirty="0" smtClean="0">
              <a:cs typeface="Times New Roman" pitchFamily="18" charset="0"/>
            </a:endParaRP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Inflation volume varies with LMA size and patient anatomy (4 – 50 mL)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58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 eaLnBrk="1" hangingPunct="1"/>
            <a:r>
              <a:rPr lang="en-US" sz="2800" i="1" smtClean="0">
                <a:cs typeface="Times New Roman" pitchFamily="18" charset="0"/>
              </a:rPr>
              <a:t>Troubleshooting</a:t>
            </a:r>
            <a:r>
              <a:rPr lang="en-US" sz="2800" smtClean="0">
                <a:cs typeface="Times New Roman" pitchFamily="18" charset="0"/>
              </a:rPr>
              <a:t>– (LMA)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What if I insert the LMA, inflate the cuff and there is still a leak?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Verify the proper LMA size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Verify the correct amount of air was used to inflate the cuff (to much and too little can cause leaks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Deflate the cuff, reposition the LMA and re-inflate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Flex the patient’s neck 10 – 20 degrees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Verify that the ventilating pressures do not exceed to pressure limit of the LMA (usually 20 cmH2O)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Change to pressure control ventilation </a:t>
            </a:r>
            <a:r>
              <a:rPr lang="en-US" sz="2000" i="1" dirty="0" smtClean="0"/>
              <a:t>(handles leaks better)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Ensure the patient is properly sedated/anesthetized or unconscious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81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smtClean="0">
                <a:cs typeface="Times New Roman" pitchFamily="18" charset="0"/>
              </a:rPr>
              <a:t>Laryngeal Mask Airway (LMA)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dirty="0" smtClean="0">
                <a:cs typeface="Times New Roman" pitchFamily="18" charset="0"/>
              </a:rPr>
              <a:t>Advantages</a:t>
            </a:r>
            <a:r>
              <a:rPr lang="en-US" sz="2800" dirty="0" smtClean="0"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Placed blindly - Quick with no additional equipment needed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Low pressure seal around glottis may cause less trauma than endotracheal intubation. 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Spontaneous breathing is possible.  </a:t>
            </a: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An endotracheal tube may be inserted directly into the trachea through </a:t>
            </a:r>
            <a:r>
              <a:rPr lang="en-US" sz="2400" i="1" dirty="0" smtClean="0">
                <a:cs typeface="Times New Roman" pitchFamily="18" charset="0"/>
              </a:rPr>
              <a:t>some</a:t>
            </a:r>
            <a:r>
              <a:rPr lang="en-US" sz="2400" dirty="0" smtClean="0">
                <a:cs typeface="Times New Roman" pitchFamily="18" charset="0"/>
              </a:rPr>
              <a:t> LMAs.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344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543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09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96200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11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01813-30-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"/>
            <a:ext cx="86106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4343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33"/>
                </a:solidFill>
                <a:latin typeface="Verdana" pitchFamily="34" charset="0"/>
              </a:rPr>
              <a:t>Egan Fig. 33-38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0033"/>
                </a:solidFill>
                <a:latin typeface="Verdana" pitchFamily="34" charset="0"/>
              </a:rPr>
              <a:t>Intubating laryngeal mask airway.</a:t>
            </a:r>
          </a:p>
          <a:p>
            <a:pPr algn="l" eaLnBrk="1" hangingPunct="1"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752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29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Laryngeal Mask Airway (LMA)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eaLnBrk="1" hangingPunct="1"/>
            <a:r>
              <a:rPr lang="en-US" i="1" dirty="0" smtClean="0">
                <a:cs typeface="Times New Roman" pitchFamily="18" charset="0"/>
              </a:rPr>
              <a:t>Contraindications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Conscious or semi-conscious patients </a:t>
            </a:r>
            <a:r>
              <a:rPr lang="en-US" sz="2000" dirty="0" smtClean="0">
                <a:cs typeface="Times New Roman" pitchFamily="18" charset="0"/>
              </a:rPr>
              <a:t>(non-sedated)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Patients with high risk of aspiration</a:t>
            </a:r>
          </a:p>
          <a:p>
            <a:pPr lvl="1" eaLnBrk="1" hangingPunct="1"/>
            <a:endParaRPr lang="en-US" i="1" dirty="0" smtClean="0">
              <a:cs typeface="Times New Roman" pitchFamily="18" charset="0"/>
            </a:endParaRPr>
          </a:p>
          <a:p>
            <a:pPr eaLnBrk="1" hangingPunct="1"/>
            <a:r>
              <a:rPr lang="en-US" i="1" dirty="0" smtClean="0">
                <a:cs typeface="Times New Roman" pitchFamily="18" charset="0"/>
              </a:rPr>
              <a:t>Removal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The airway can be removed when the patient is alert enough to open their mouth on command.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0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Laryngeal Mask Airway (LMA)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9972" y="16288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 dirty="0" smtClean="0">
                <a:cs typeface="Times New Roman" pitchFamily="18" charset="0"/>
              </a:rPr>
              <a:t>Disadvantages</a:t>
            </a:r>
            <a:r>
              <a:rPr lang="en-US" dirty="0" smtClean="0"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It does not reliably prevent </a:t>
            </a:r>
            <a:r>
              <a:rPr lang="en-US" u="sng" dirty="0" smtClean="0">
                <a:cs typeface="Times New Roman" pitchFamily="18" charset="0"/>
              </a:rPr>
              <a:t>aspiration</a:t>
            </a:r>
            <a:r>
              <a:rPr lang="en-US" dirty="0" smtClean="0">
                <a:cs typeface="Times New Roman" pitchFamily="18" charset="0"/>
              </a:rPr>
              <a:t>.  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May stimulate </a:t>
            </a:r>
            <a:r>
              <a:rPr lang="en-US" u="sng" dirty="0" smtClean="0">
                <a:cs typeface="Times New Roman" pitchFamily="18" charset="0"/>
              </a:rPr>
              <a:t>gag</a:t>
            </a:r>
            <a:r>
              <a:rPr lang="en-US" dirty="0" smtClean="0">
                <a:cs typeface="Times New Roman" pitchFamily="18" charset="0"/>
              </a:rPr>
              <a:t> reflex or </a:t>
            </a:r>
            <a:r>
              <a:rPr lang="en-US" u="sng" dirty="0" smtClean="0">
                <a:cs typeface="Times New Roman" pitchFamily="18" charset="0"/>
              </a:rPr>
              <a:t>laryngospasm</a:t>
            </a:r>
            <a:r>
              <a:rPr lang="en-US" dirty="0" smtClean="0">
                <a:cs typeface="Times New Roman" pitchFamily="18" charset="0"/>
              </a:rPr>
              <a:t>.  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High pressure assisted ventilation may cause </a:t>
            </a:r>
            <a:r>
              <a:rPr lang="en-US" u="sng" dirty="0">
                <a:cs typeface="Times New Roman" pitchFamily="18" charset="0"/>
              </a:rPr>
              <a:t>gastric insufflation</a:t>
            </a:r>
            <a:r>
              <a:rPr lang="en-US" u="sng" dirty="0" smtClean="0"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u="sng" dirty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Usually used with </a:t>
            </a:r>
            <a:r>
              <a:rPr lang="en-US" u="sng" dirty="0" smtClean="0">
                <a:cs typeface="Times New Roman" pitchFamily="18" charset="0"/>
              </a:rPr>
              <a:t>ventilating pressures </a:t>
            </a:r>
            <a:r>
              <a:rPr lang="en-US" dirty="0" smtClean="0"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cm H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or less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.  </a:t>
            </a:r>
            <a:r>
              <a:rPr lang="en-US" sz="2400" dirty="0" smtClean="0">
                <a:cs typeface="Times New Roman" pitchFamily="18" charset="0"/>
              </a:rPr>
              <a:t>(Pro-seal up to 30 </a:t>
            </a:r>
            <a:r>
              <a:rPr lang="en-US" sz="2400" dirty="0" smtClean="0">
                <a:cs typeface="Times New Roman" pitchFamily="18" charset="0"/>
              </a:rPr>
              <a:t>cm H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04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3581400" y="3124200"/>
            <a:ext cx="2057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968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990600"/>
          </a:xfrm>
        </p:spPr>
        <p:txBody>
          <a:bodyPr/>
          <a:lstStyle/>
          <a:p>
            <a:pPr eaLnBrk="1" hangingPunct="1"/>
            <a:r>
              <a:rPr lang="en-US" sz="4000" b="1" smtClean="0"/>
              <a:t>ASSIGNMENTS </a:t>
            </a:r>
            <a:br>
              <a:rPr lang="en-US" sz="4000" b="1" smtClean="0"/>
            </a:br>
            <a:r>
              <a:rPr lang="en-US" sz="4000" b="1" smtClean="0">
                <a:solidFill>
                  <a:srgbClr val="FF0000"/>
                </a:solidFill>
              </a:rPr>
              <a:t>MODULE A</a:t>
            </a:r>
            <a:endParaRPr lang="en-US" sz="2400" i="1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229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Reading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Egan’s Fundamentals of RC: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Chapter 33 – 746-747, 754-756, 760-764, 767-779</a:t>
            </a:r>
            <a:endParaRPr lang="en-US" dirty="0" smtClean="0"/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617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Reusable LMA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May be reused up to </a:t>
            </a:r>
            <a:r>
              <a:rPr lang="en-US" sz="2400" u="sng" dirty="0" smtClean="0"/>
              <a:t>40 times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Better have a good tracking system needed!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Processing: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Clean with appropriate solution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err="1" smtClean="0"/>
              <a:t>Endozyme</a:t>
            </a:r>
            <a:r>
              <a:rPr lang="en-US" dirty="0" smtClean="0"/>
              <a:t>, 1:10 baking soda &amp; water, mild detergent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Rinse &amp; inspect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Dry &amp; deflate cuff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Package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Sterilize by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Steam Autoclave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only</a:t>
            </a:r>
          </a:p>
          <a:p>
            <a:pPr lvl="1" eaLnBrk="1" hangingPunct="1">
              <a:lnSpc>
                <a:spcPct val="80000"/>
              </a:lnSpc>
            </a:pPr>
            <a:endParaRPr lang="en-US" sz="24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Check performance before next 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06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Esophageal (Isolation) Airways</a:t>
            </a:r>
            <a:br>
              <a:rPr lang="en-US" dirty="0"/>
            </a:b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55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Esophageal Airway (Isolation) Devices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Esophageal Tracheal Combitube (ETC)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(Double-lumen)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King Airway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12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1203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1295400"/>
            <a:ext cx="2971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Available in two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adult</a:t>
            </a:r>
            <a:r>
              <a:rPr lang="en-US" sz="2800" dirty="0" smtClean="0"/>
              <a:t> sizes based on height</a:t>
            </a:r>
          </a:p>
          <a:p>
            <a:endParaRPr lang="en-US" sz="2800" dirty="0"/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Combitube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SA (small adult)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/>
              <a:t>4 – 5.5 feet tall</a:t>
            </a:r>
          </a:p>
          <a:p>
            <a:endParaRPr lang="en-US" sz="2800" dirty="0" smtClean="0"/>
          </a:p>
          <a:p>
            <a:r>
              <a:rPr lang="en-US" sz="2800" dirty="0" smtClean="0"/>
              <a:t>And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Combitube</a:t>
            </a:r>
          </a:p>
          <a:p>
            <a:r>
              <a:rPr lang="en-US" sz="2800" dirty="0" smtClean="0"/>
              <a:t>5 feet and over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3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5051"/>
            <a:ext cx="6019800" cy="454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540" y="47667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Comes packaged with two syringes</a:t>
            </a:r>
          </a:p>
          <a:p>
            <a:r>
              <a:rPr lang="en-US" sz="3200" dirty="0" smtClean="0"/>
              <a:t>20 mL &amp; 140 mL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86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79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A01813-30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" y="3448"/>
            <a:ext cx="6667137" cy="685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781800" y="1219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705600" y="838200"/>
            <a:ext cx="2286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Egan pg.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779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Fig.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33-40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Insertion of the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Combitube</a:t>
            </a:r>
            <a:r>
              <a:rPr lang="en-US" sz="2400" dirty="0">
                <a:solidFill>
                  <a:srgbClr val="000033"/>
                </a:solidFill>
                <a:latin typeface="Verdana" pitchFamily="34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85127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Esophageal placement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85127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Tracheal placement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57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marL="838200" indent="-838200" algn="l" eaLnBrk="1" hangingPunct="1"/>
            <a:r>
              <a:rPr lang="en-US" smtClean="0">
                <a:cs typeface="Times New Roman" pitchFamily="18" charset="0"/>
              </a:rPr>
              <a:t>Esophageal Tracheal             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              Combitube (ETC)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>
                <a:cs typeface="Times New Roman" pitchFamily="18" charset="0"/>
              </a:rPr>
              <a:t>Uses in U.S. since 1988: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for adult victims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u</a:t>
            </a:r>
            <a:r>
              <a:rPr lang="en-US" dirty="0" smtClean="0">
                <a:cs typeface="Times New Roman" pitchFamily="18" charset="0"/>
              </a:rPr>
              <a:t>nresponsive without gag reflex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popular on EMS transports when intubation is not possible or permitted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patients may enter ED with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m</a:t>
            </a:r>
            <a:r>
              <a:rPr lang="en-US" dirty="0" smtClean="0">
                <a:cs typeface="Times New Roman" pitchFamily="18" charset="0"/>
              </a:rPr>
              <a:t>ay be used for difficult airway management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37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029575" cy="5410200"/>
          </a:xfrm>
        </p:spPr>
        <p:txBody>
          <a:bodyPr/>
          <a:lstStyle/>
          <a:p>
            <a:pPr eaLnBrk="1" hangingPunct="1"/>
            <a:r>
              <a:rPr lang="en-US" sz="5400" i="1" dirty="0" smtClean="0">
                <a:cs typeface="Times New Roman" pitchFamily="18" charset="0"/>
              </a:rPr>
              <a:t>Insertion</a:t>
            </a:r>
            <a:r>
              <a:rPr lang="en-US" sz="5400" dirty="0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en-US" sz="2400" dirty="0" smtClean="0">
              <a:cs typeface="Times New Roman" pitchFamily="18" charset="0"/>
            </a:endParaRPr>
          </a:p>
          <a:p>
            <a:pPr eaLnBrk="1" hangingPunct="1"/>
            <a:endParaRPr lang="en-US" sz="2400" dirty="0"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The jaw is held open and the  tube is advanced along the hard palate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until teeth are between reference marks</a:t>
            </a:r>
          </a:p>
          <a:p>
            <a:pPr lvl="1" eaLnBrk="1" hangingPunct="1"/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It may be placed into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esophagus or the trachea.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endParaRPr lang="en-US" sz="20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Do not force – if resistance is met; redirect or withdraw and reinsert.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599"/>
            <a:ext cx="2771775" cy="270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81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458200" cy="5867400"/>
          </a:xfrm>
        </p:spPr>
        <p:txBody>
          <a:bodyPr/>
          <a:lstStyle/>
          <a:p>
            <a:pPr eaLnBrk="1" hangingPunct="1"/>
            <a:r>
              <a:rPr lang="en-US" sz="5400" i="1" dirty="0" smtClean="0">
                <a:cs typeface="Times New Roman" pitchFamily="18" charset="0"/>
              </a:rPr>
              <a:t>Insertion</a:t>
            </a:r>
            <a:r>
              <a:rPr lang="en-US" sz="5400" dirty="0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Cuffs are inflated with syringes</a:t>
            </a:r>
            <a:r>
              <a:rPr lang="en-US" sz="2400" b="1" dirty="0" smtClean="0">
                <a:cs typeface="Times New Roman" pitchFamily="18" charset="0"/>
              </a:rPr>
              <a:t>  </a:t>
            </a:r>
          </a:p>
          <a:p>
            <a:pPr lvl="2"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Proximal </a:t>
            </a:r>
            <a:r>
              <a:rPr lang="en-US" sz="2000" dirty="0" smtClean="0">
                <a:cs typeface="Times New Roman" pitchFamily="18" charset="0"/>
              </a:rPr>
              <a:t>Blue #1 with 85 - 100 mL air (140 mL syringe)</a:t>
            </a:r>
          </a:p>
          <a:p>
            <a:pPr lvl="2"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Distal</a:t>
            </a:r>
            <a:r>
              <a:rPr lang="en-US" sz="2000" dirty="0" smtClean="0">
                <a:cs typeface="Times New Roman" pitchFamily="18" charset="0"/>
              </a:rPr>
              <a:t> White #2 with 10 - 15 mL air (20 mL syringe)</a:t>
            </a:r>
          </a:p>
          <a:p>
            <a:pPr lvl="2" eaLnBrk="1" hangingPunct="1"/>
            <a:endParaRPr lang="en-US" sz="20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Attempt ventilation through longer tube first </a:t>
            </a:r>
          </a:p>
          <a:p>
            <a:pPr lvl="2"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If negative - then try shorter tube</a:t>
            </a:r>
          </a:p>
          <a:p>
            <a:pPr lvl="2"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If negative – then deflate cuffs and adjust depth (pull back 1 – 2 cm)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44" y="685800"/>
            <a:ext cx="288783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136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ASSIGNMENTS</a:t>
            </a:r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Laboratory Work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alt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</a:rPr>
              <a:t>Butler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</a:rPr>
              <a:t>22.2.3 – Intubation with an ETC airway in place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</a:rPr>
              <a:t>22.3 – Securing an ET tube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</a:rPr>
              <a:t>22.2.5 – Nasotracheal intubation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</a:rPr>
              <a:t>23.2.3 – Tracheostomy tube decannulation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</a:rPr>
              <a:t>24.2 – </a:t>
            </a:r>
            <a:r>
              <a:rPr lang="en-US" altLang="en-US" i="1" dirty="0" err="1" smtClean="0">
                <a:solidFill>
                  <a:schemeClr val="tx2">
                    <a:lumMod val="75000"/>
                  </a:schemeClr>
                </a:solidFill>
              </a:rPr>
              <a:t>Resecuring</a:t>
            </a:r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</a:rPr>
              <a:t> and repositioning of an endotracheal tube and oral hygiene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</a:rPr>
              <a:t>24.3 – Extubation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 smtClean="0">
                <a:solidFill>
                  <a:schemeClr val="tx2">
                    <a:lumMod val="75000"/>
                  </a:schemeClr>
                </a:solidFill>
              </a:rPr>
              <a:t>24.4 – Airway emergencies </a:t>
            </a:r>
            <a:endParaRPr lang="en-US" alt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001000" cy="57912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Esophageal placement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cs typeface="Times New Roman" pitchFamily="18" charset="0"/>
              </a:rPr>
              <a:t>(most likely)</a:t>
            </a: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Both </a:t>
            </a:r>
            <a:r>
              <a:rPr lang="en-US" sz="2400" dirty="0" smtClean="0">
                <a:cs typeface="Times New Roman" pitchFamily="18" charset="0"/>
              </a:rPr>
              <a:t>cuffs remain inflated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dirty="0" smtClean="0">
                <a:cs typeface="Times New Roman" pitchFamily="18" charset="0"/>
              </a:rPr>
              <a:t>bag is attached to long blue port #1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gas will move through the side hole on the lower tube and into the lungs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Second tube can be used for gastric suction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If long-term ventilation is needed:</a:t>
            </a:r>
          </a:p>
          <a:p>
            <a:pPr lvl="2" eaLnBrk="1" hangingPunct="1"/>
            <a:r>
              <a:rPr lang="en-US" sz="2000" dirty="0" smtClean="0">
                <a:cs typeface="Times New Roman" pitchFamily="18" charset="0"/>
              </a:rPr>
              <a:t>May intubate before removing ETC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305175" cy="25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72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077200" cy="58674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Tracheal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intubation:</a:t>
            </a:r>
          </a:p>
          <a:p>
            <a:pPr lvl="1" eaLnBrk="1" hangingPunct="1"/>
            <a:endParaRPr lang="en-US" b="1" dirty="0">
              <a:cs typeface="Times New Roman" pitchFamily="18" charset="0"/>
            </a:endParaRPr>
          </a:p>
          <a:p>
            <a:pPr lvl="1" eaLnBrk="1" hangingPunct="1"/>
            <a:endParaRPr lang="en-US" b="1" dirty="0" smtClean="0">
              <a:cs typeface="Times New Roman" pitchFamily="18" charset="0"/>
            </a:endParaRPr>
          </a:p>
          <a:p>
            <a:pPr lvl="1" eaLnBrk="1" hangingPunct="1"/>
            <a:endParaRPr lang="en-US" b="1" dirty="0" smtClean="0">
              <a:cs typeface="Times New Roman" pitchFamily="18" charset="0"/>
            </a:endParaRPr>
          </a:p>
          <a:p>
            <a:pPr lvl="1" eaLnBrk="1" hangingPunct="1"/>
            <a:endParaRPr lang="en-US" b="1" dirty="0"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only the lower cuff needs to remain inflated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the bag is attached to shorter white port #2.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Deflate larger balloon if desired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If long-term ventilation is needed:</a:t>
            </a: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May remove to intubate</a:t>
            </a: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May use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tube exchanger or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bougie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for intubation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3114675" cy="25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82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0"/>
            <a:ext cx="7353191" cy="662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TextBox 1"/>
          <p:cNvSpPr txBox="1">
            <a:spLocks noChangeArrowheads="1"/>
          </p:cNvSpPr>
          <p:nvPr/>
        </p:nvSpPr>
        <p:spPr bwMode="auto">
          <a:xfrm>
            <a:off x="7452319" y="990600"/>
            <a:ext cx="156150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Tube Changer</a:t>
            </a:r>
          </a:p>
          <a:p>
            <a:pPr eaLnBrk="1" hangingPunct="1"/>
            <a:r>
              <a:rPr lang="en-US" sz="2000" dirty="0"/>
              <a:t>(exchanger)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36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ETC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>
                <a:cs typeface="Times New Roman" pitchFamily="18" charset="0"/>
              </a:rPr>
              <a:t>Removal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smtClean="0">
                <a:cs typeface="Times New Roman" pitchFamily="18" charset="0"/>
              </a:rPr>
              <a:t>of ETC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remove if patient is capable of sustaining spontaneous respirations on their 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If long-term ventilation is needed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cs typeface="Times New Roman" pitchFamily="18" charset="0"/>
              </a:rPr>
              <a:t>Contraindications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Not </a:t>
            </a:r>
            <a:r>
              <a:rPr lang="en-US" dirty="0" smtClean="0">
                <a:cs typeface="Times New Roman" pitchFamily="18" charset="0"/>
              </a:rPr>
              <a:t>for use with esophageal trauma or disease, corrosive ingestion, pharyngeal </a:t>
            </a:r>
            <a:r>
              <a:rPr lang="en-US" dirty="0" smtClean="0">
                <a:cs typeface="Times New Roman" pitchFamily="18" charset="0"/>
              </a:rPr>
              <a:t>trauma.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Positive gag reflex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18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cs typeface="Times New Roman" pitchFamily="18" charset="0"/>
              </a:rPr>
              <a:t>ETC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i="1" dirty="0" smtClean="0">
                <a:cs typeface="Times New Roman" pitchFamily="18" charset="0"/>
              </a:rPr>
              <a:t>Advantages</a:t>
            </a:r>
            <a:r>
              <a:rPr lang="en-US" sz="36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Blind placement  (95% in esophagus)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High </a:t>
            </a:r>
            <a:r>
              <a:rPr lang="en-US" sz="3200" dirty="0" smtClean="0">
                <a:cs typeface="Times New Roman" pitchFamily="18" charset="0"/>
              </a:rPr>
              <a:t>ventilation pressures possible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Ability </a:t>
            </a:r>
            <a:r>
              <a:rPr lang="en-US" sz="3200" dirty="0" smtClean="0">
                <a:cs typeface="Times New Roman" pitchFamily="18" charset="0"/>
              </a:rPr>
              <a:t>to suction stomach (with esophageal placement)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Spontaneous </a:t>
            </a:r>
            <a:r>
              <a:rPr lang="en-US" sz="3200" dirty="0" smtClean="0">
                <a:cs typeface="Times New Roman" pitchFamily="18" charset="0"/>
              </a:rPr>
              <a:t>breathing is possible.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There </a:t>
            </a:r>
            <a:r>
              <a:rPr lang="en-US" sz="3200" dirty="0" smtClean="0">
                <a:cs typeface="Times New Roman" pitchFamily="18" charset="0"/>
              </a:rPr>
              <a:t>is no concern about head position or mask seal.  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2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ETC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77592" y="1417638"/>
            <a:ext cx="8382000" cy="51077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i="1" dirty="0" smtClean="0">
                <a:cs typeface="Times New Roman" pitchFamily="18" charset="0"/>
              </a:rPr>
              <a:t>Advantages</a:t>
            </a:r>
            <a:r>
              <a:rPr lang="en-US" sz="3600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sz="32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i="1" dirty="0" smtClean="0">
                <a:cs typeface="Times New Roman" pitchFamily="18" charset="0"/>
              </a:rPr>
              <a:t>Pharyngeal balloon is self-adjusting and self positioning</a:t>
            </a:r>
            <a:r>
              <a:rPr lang="en-US" sz="3200" dirty="0" smtClean="0">
                <a:cs typeface="Times New Roman" pitchFamily="18" charset="0"/>
              </a:rPr>
              <a:t>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If </a:t>
            </a:r>
            <a:r>
              <a:rPr lang="en-US" sz="3200" dirty="0" smtClean="0">
                <a:cs typeface="Times New Roman" pitchFamily="18" charset="0"/>
              </a:rPr>
              <a:t>in the esophagus, it does not stimulate the larynx so spasm of the vocal cords is not a problem.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Does </a:t>
            </a:r>
            <a:r>
              <a:rPr lang="en-US" sz="3200" dirty="0" smtClean="0">
                <a:cs typeface="Times New Roman" pitchFamily="18" charset="0"/>
              </a:rPr>
              <a:t>not require laryngoscope to insert.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Can </a:t>
            </a:r>
            <a:r>
              <a:rPr lang="en-US" sz="3200" dirty="0" smtClean="0">
                <a:cs typeface="Times New Roman" pitchFamily="18" charset="0"/>
              </a:rPr>
              <a:t>be placed in esophagus or trachea and still be useful.</a:t>
            </a:r>
            <a:r>
              <a:rPr lang="en-US" sz="3200" dirty="0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49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ETC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32560"/>
            <a:ext cx="8229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i="1" dirty="0" smtClean="0">
                <a:cs typeface="Times New Roman" pitchFamily="18" charset="0"/>
              </a:rPr>
              <a:t>Disadvantages</a:t>
            </a:r>
            <a:r>
              <a:rPr lang="en-US" sz="36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May cause esophageal perforation.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Could </a:t>
            </a:r>
            <a:r>
              <a:rPr lang="en-US" sz="3200" dirty="0" smtClean="0">
                <a:cs typeface="Times New Roman" pitchFamily="18" charset="0"/>
              </a:rPr>
              <a:t>cause same complications as an endotracheal tube.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Must </a:t>
            </a:r>
            <a:r>
              <a:rPr lang="en-US" sz="3200" dirty="0" smtClean="0">
                <a:cs typeface="Times New Roman" pitchFamily="18" charset="0"/>
              </a:rPr>
              <a:t>use caution to keep cuffs in place and inflated properly.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Must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be sure to bag through the appropriate port.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07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Replacing ETC in </a:t>
            </a:r>
            <a:r>
              <a:rPr lang="en-US" altLang="en-US" sz="4000" i="1" dirty="0" smtClean="0">
                <a:solidFill>
                  <a:schemeClr val="tx2">
                    <a:lumMod val="75000"/>
                  </a:schemeClr>
                </a:solidFill>
              </a:rPr>
              <a:t>Esophagus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724400" cy="4953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1.  Prepare equipment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200" smtClean="0"/>
              <a:t>resuscitation bag &amp; mask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200" smtClean="0"/>
              <a:t>Intubation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200" smtClean="0"/>
              <a:t>Suctioning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endParaRPr lang="en-US" altLang="en-US" sz="22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2400" smtClean="0"/>
              <a:t>Prepare the patient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/>
              <a:t>Inform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/>
              <a:t>Position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2400" smtClean="0"/>
              <a:t>Suction ETC &amp; upper airway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2400" smtClean="0"/>
              <a:t>Deflate the upper cuff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105400" y="1447800"/>
            <a:ext cx="381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Insert the ET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endParaRPr lang="en-US" altLang="en-US" sz="24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Ventilate the patient and verify ET placement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endParaRPr lang="en-US" altLang="en-US" sz="24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Inflate ET cuff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</a:pPr>
            <a:endParaRPr lang="en-US" altLang="en-US" sz="24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Hold the ET, deflate ETC lower cuff and remove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endParaRPr lang="en-US" altLang="en-US" sz="24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Secure ET and check cuff pressure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82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Replacing ETC in </a:t>
            </a:r>
            <a:r>
              <a:rPr lang="en-US" altLang="en-US" sz="4000" i="1" dirty="0" smtClean="0">
                <a:solidFill>
                  <a:schemeClr val="tx2">
                    <a:lumMod val="75000"/>
                  </a:schemeClr>
                </a:solidFill>
              </a:rPr>
              <a:t>Trachea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724400" cy="4953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1.  Prepare equipment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200" smtClean="0"/>
              <a:t>resuscitation bag &amp; mask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200" smtClean="0"/>
              <a:t>Intubation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200" smtClean="0"/>
              <a:t>Tube exchanger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200" smtClean="0"/>
              <a:t>Suctioning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endParaRPr lang="en-US" altLang="en-US" sz="22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2400" smtClean="0"/>
              <a:t>Prepare the patient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/>
              <a:t>Inform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/>
              <a:t>Position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2400" smtClean="0"/>
              <a:t>Suction ETC &amp; oral airway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2400" smtClean="0"/>
              <a:t>Deflate the cuff(s)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5105400" y="1447800"/>
            <a:ext cx="381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Perform the “Cuff Leak Test”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endParaRPr lang="en-US" altLang="en-US" sz="24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Insert a “Tube Exchanger”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endParaRPr lang="en-US" altLang="en-US" sz="24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Remove the ETC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Insert the ET tube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endParaRPr lang="en-US" altLang="en-US" sz="24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Remove the tube exchanger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endParaRPr lang="en-US" altLang="en-US" sz="240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80000"/>
              <a:buFontTx/>
              <a:buAutoNum type="arabicPeriod" startAt="5"/>
            </a:pPr>
            <a:r>
              <a:rPr lang="en-US" altLang="en-US" sz="2400">
                <a:solidFill>
                  <a:schemeClr val="tx1"/>
                </a:solidFill>
              </a:rPr>
              <a:t>Ventilate, verify tube placement &amp; secure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48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382000" cy="31242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cs typeface="Times New Roman" pitchFamily="18" charset="0"/>
              </a:rPr>
              <a:t>King Airway</a:t>
            </a:r>
            <a:endParaRPr lang="en-US" sz="5400" b="1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62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RESOURCES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AARC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-Clinical Practice Guidelines:</a:t>
            </a:r>
          </a:p>
          <a:p>
            <a:pPr lvl="8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“These AARC’s guidelines enhance respiratory practice and provide a framework for RT protocols. “</a:t>
            </a:r>
          </a:p>
          <a:p>
            <a:pPr lvl="1" eaLnBrk="1" hangingPunct="1"/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Endotracheal Suctioning of Mechanically Ventilated Patients with Artificial Airways (revised 2010)</a:t>
            </a:r>
          </a:p>
          <a:p>
            <a:pPr lvl="2"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Nasotracheal Suctioning</a:t>
            </a:r>
          </a:p>
          <a:p>
            <a:pPr lvl="2"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Removal of the Endotracheal Tube (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revised 2007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2" eaLnBrk="1" hangingPunct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Bronchoscopy Assisting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943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88024" y="609600"/>
            <a:ext cx="3670176" cy="1055204"/>
          </a:xfrm>
        </p:spPr>
        <p:txBody>
          <a:bodyPr/>
          <a:lstStyle/>
          <a:p>
            <a:pPr eaLnBrk="1" hangingPunct="1"/>
            <a:r>
              <a:rPr lang="en-US" dirty="0" smtClean="0"/>
              <a:t>King Airways</a:t>
            </a:r>
            <a:endParaRPr lang="en-US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" y="0"/>
            <a:ext cx="4162596" cy="687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486400" y="2514600"/>
            <a:ext cx="27432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LTS-D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LTS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LT-D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D=</a:t>
            </a:r>
            <a:r>
              <a:rPr lang="en-US" dirty="0" err="1"/>
              <a:t>disposible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65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4"/>
            <a:ext cx="2447764" cy="683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2861320" y="242664"/>
            <a:ext cx="599539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3200" u="sng" dirty="0">
                <a:solidFill>
                  <a:schemeClr val="tx1"/>
                </a:solidFill>
              </a:rPr>
              <a:t>KING LT-D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</a:pPr>
            <a:endParaRPr lang="en-US" sz="3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sz="3200" dirty="0">
                <a:solidFill>
                  <a:schemeClr val="tx1"/>
                </a:solidFill>
              </a:rPr>
              <a:t>Placement into the esophagus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sz="3200" dirty="0">
                <a:solidFill>
                  <a:schemeClr val="tx1"/>
                </a:solidFill>
              </a:rPr>
              <a:t>Two cuffs: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sz="3200" dirty="0">
                <a:solidFill>
                  <a:schemeClr val="tx1"/>
                </a:solidFill>
              </a:rPr>
              <a:t>One cuff smaller lower cuff prevents gastric distension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sz="3200" dirty="0">
                <a:solidFill>
                  <a:schemeClr val="tx1"/>
                </a:solidFill>
              </a:rPr>
              <a:t>Larger upper cuff seals upper airway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Gastric tube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cannot  be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passed for decompression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Cannot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intubate using tube exchanger</a:t>
            </a: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 flipH="1">
            <a:off x="1223882" y="5157192"/>
            <a:ext cx="1763942" cy="6480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33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Ventilation Ports</a:t>
            </a:r>
          </a:p>
        </p:txBody>
      </p:sp>
      <p:pic>
        <p:nvPicPr>
          <p:cNvPr id="1157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188835"/>
            <a:ext cx="7884876" cy="566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18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6294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71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LT-D Insertion Videos</a:t>
            </a:r>
          </a:p>
        </p:txBody>
      </p:sp>
      <p:pic>
        <p:nvPicPr>
          <p:cNvPr id="1177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23" y="1417637"/>
            <a:ext cx="5247061" cy="5421099"/>
          </a:xfrm>
        </p:spPr>
      </p:pic>
      <p:sp>
        <p:nvSpPr>
          <p:cNvPr id="117764" name="TextBox 1"/>
          <p:cNvSpPr txBox="1">
            <a:spLocks noChangeArrowheads="1"/>
          </p:cNvSpPr>
          <p:nvPr/>
        </p:nvSpPr>
        <p:spPr bwMode="auto">
          <a:xfrm>
            <a:off x="5832140" y="2286000"/>
            <a:ext cx="308326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hlinkClick r:id=""/>
              </a:rPr>
              <a:t>http://www.youtube.com/watch?v=eJix_gZW5OA&amp;feature=related</a:t>
            </a:r>
          </a:p>
          <a:p>
            <a:pPr eaLnBrk="1" hangingPunct="1"/>
            <a:endParaRPr lang="en-US" sz="2000" dirty="0">
              <a:hlinkClick r:id=""/>
            </a:endParaRPr>
          </a:p>
          <a:p>
            <a:pPr eaLnBrk="1" hangingPunct="1"/>
            <a:endParaRPr lang="en-US" sz="2000" dirty="0">
              <a:hlinkClick r:id=""/>
            </a:endParaRPr>
          </a:p>
          <a:p>
            <a:pPr eaLnBrk="1" hangingPunct="1"/>
            <a:endParaRPr lang="en-US" sz="2000" dirty="0">
              <a:hlinkClick r:id=""/>
            </a:endParaRPr>
          </a:p>
          <a:p>
            <a:pPr eaLnBrk="1" hangingPunct="1"/>
            <a:r>
              <a:rPr lang="en-US" sz="2000" dirty="0">
                <a:hlinkClick r:id=""/>
              </a:rPr>
              <a:t>http://www.youtube.com/watch?v=ca710sG4-ck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88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03848" cy="683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581400" y="685800"/>
            <a:ext cx="525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2400" u="sng" dirty="0">
                <a:solidFill>
                  <a:schemeClr val="tx1"/>
                </a:solidFill>
              </a:rPr>
              <a:t>KING LTS-D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sz="2600" dirty="0">
                <a:solidFill>
                  <a:schemeClr val="tx1"/>
                </a:solidFill>
              </a:rPr>
              <a:t>Placement into the esophagus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sz="2600" dirty="0">
                <a:solidFill>
                  <a:schemeClr val="tx1"/>
                </a:solidFill>
              </a:rPr>
              <a:t>Two cuffs: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sz="2600" dirty="0">
                <a:solidFill>
                  <a:schemeClr val="tx1"/>
                </a:solidFill>
              </a:rPr>
              <a:t>One cuff smaller lower cuff prevents gastric distension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sz="2600" dirty="0">
                <a:solidFill>
                  <a:schemeClr val="tx1"/>
                </a:solidFill>
              </a:rPr>
              <a:t>Larger upper cuff seals upper airway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sz="2600" dirty="0">
                <a:solidFill>
                  <a:schemeClr val="tx1"/>
                </a:solidFill>
              </a:rPr>
              <a:t>Gastric tube </a:t>
            </a:r>
            <a:r>
              <a:rPr lang="en-US" sz="2600" b="1" dirty="0">
                <a:solidFill>
                  <a:schemeClr val="tx1"/>
                </a:solidFill>
              </a:rPr>
              <a:t>can be</a:t>
            </a:r>
            <a:r>
              <a:rPr lang="en-US" sz="2600" dirty="0">
                <a:solidFill>
                  <a:schemeClr val="tx1"/>
                </a:solidFill>
              </a:rPr>
              <a:t> passed for decompression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sz="2600" dirty="0">
                <a:solidFill>
                  <a:schemeClr val="tx1"/>
                </a:solidFill>
              </a:rPr>
              <a:t>Can intubate using tube exchanger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NOTE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 King LTS is Reusable up to 50 times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73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Sizes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446936" y="1417638"/>
            <a:ext cx="8229600" cy="37004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Yellow</a:t>
            </a:r>
          </a:p>
          <a:p>
            <a:pPr lvl="1"/>
            <a:r>
              <a:rPr lang="en-US" sz="3200" dirty="0" smtClean="0"/>
              <a:t>4 – 5 feet tall</a:t>
            </a:r>
          </a:p>
          <a:p>
            <a:pPr lvl="1"/>
            <a:r>
              <a:rPr lang="en-US" sz="3200" dirty="0" smtClean="0"/>
              <a:t>45 - 60 mL air in cuff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sz="3200" dirty="0" smtClean="0"/>
              <a:t>5 – 6 feet tall</a:t>
            </a:r>
          </a:p>
          <a:p>
            <a:pPr lvl="1"/>
            <a:r>
              <a:rPr lang="en-US" sz="3200" dirty="0" smtClean="0"/>
              <a:t>60 – 80 mL air in cuff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Purple</a:t>
            </a:r>
          </a:p>
          <a:p>
            <a:pPr lvl="1"/>
            <a:r>
              <a:rPr lang="en-US" sz="3200" dirty="0" smtClean="0"/>
              <a:t>Over 6 feet tall</a:t>
            </a:r>
          </a:p>
          <a:p>
            <a:pPr lvl="1"/>
            <a:r>
              <a:rPr lang="en-US" sz="3200" dirty="0" smtClean="0"/>
              <a:t>70 – 90 mL air in cuff</a:t>
            </a:r>
          </a:p>
          <a:p>
            <a:pPr lvl="1"/>
            <a:endParaRPr 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29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14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800600" y="762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King LTS-D in place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91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324600" cy="602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3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Easy insertion</a:t>
            </a:r>
          </a:p>
          <a:p>
            <a:pPr eaLnBrk="1" hangingPunct="1"/>
            <a:r>
              <a:rPr lang="en-US" sz="2800" dirty="0" smtClean="0"/>
              <a:t>Esophageal placement only</a:t>
            </a:r>
          </a:p>
          <a:p>
            <a:pPr eaLnBrk="1" hangingPunct="1"/>
            <a:r>
              <a:rPr lang="en-US" sz="2800" dirty="0" smtClean="0"/>
              <a:t>Single inflation line for both cuffs</a:t>
            </a:r>
          </a:p>
          <a:p>
            <a:pPr eaLnBrk="1" hangingPunct="1"/>
            <a:r>
              <a:rPr lang="en-US" sz="2800" dirty="0" smtClean="0"/>
              <a:t>Single ventilation connection</a:t>
            </a:r>
          </a:p>
          <a:p>
            <a:pPr eaLnBrk="1" hangingPunct="1"/>
            <a:r>
              <a:rPr lang="en-US" sz="2800" dirty="0" smtClean="0"/>
              <a:t>Good ventilatory seal for pressures &gt; 30cmH2O</a:t>
            </a:r>
          </a:p>
          <a:p>
            <a:pPr eaLnBrk="1" hangingPunct="1"/>
            <a:r>
              <a:rPr lang="en-US" sz="2800" dirty="0"/>
              <a:t>Airway exchange possible</a:t>
            </a:r>
          </a:p>
          <a:p>
            <a:pPr eaLnBrk="1" hangingPunct="1"/>
            <a:r>
              <a:rPr lang="en-US" sz="2800" dirty="0" smtClean="0"/>
              <a:t>Easy access to stomach (LTS-D)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RESOURCES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6688" y="1232756"/>
            <a:ext cx="8077200" cy="4343400"/>
          </a:xfrm>
        </p:spPr>
        <p:txBody>
          <a:bodyPr/>
          <a:lstStyle/>
          <a:p>
            <a:pPr eaLnBrk="1" hangingPunct="1"/>
            <a:r>
              <a:rPr lang="en-US" b="1" dirty="0" smtClean="0"/>
              <a:t>Other Guidelines:</a:t>
            </a:r>
          </a:p>
          <a:p>
            <a:pPr lvl="1" eaLnBrk="1" hangingPunct="1"/>
            <a:r>
              <a:rPr lang="en-US" b="1" dirty="0" smtClean="0"/>
              <a:t>ASA</a:t>
            </a:r>
            <a:r>
              <a:rPr lang="en-US" dirty="0" smtClean="0"/>
              <a:t> - </a:t>
            </a:r>
            <a:r>
              <a:rPr lang="en-US" i="1" dirty="0" smtClean="0"/>
              <a:t>Practice Guidelines for Management of the Difficult Airway</a:t>
            </a:r>
          </a:p>
          <a:p>
            <a:pPr lvl="1" eaLnBrk="1" hangingPunct="1"/>
            <a:endParaRPr lang="en-US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50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92943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84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640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581400" y="762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King LTS-D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590800" y="5760243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Gastric tube in place</a:t>
            </a:r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89560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475656" y="3248980"/>
            <a:ext cx="108012" cy="1872208"/>
          </a:xfrm>
          <a:prstGeom prst="straightConnector1">
            <a:avLst/>
          </a:prstGeom>
          <a:ln w="38100">
            <a:solidFill>
              <a:schemeClr val="tx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2180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7" y="512676"/>
            <a:ext cx="8859005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0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dirty="0" smtClean="0"/>
              <a:t>NG Tube Insertion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5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 Tube</a:t>
            </a:r>
            <a:endParaRPr lang="en-US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25824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42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68" y="609600"/>
            <a:ext cx="7772400" cy="1143000"/>
          </a:xfrm>
        </p:spPr>
        <p:txBody>
          <a:bodyPr/>
          <a:lstStyle/>
          <a:p>
            <a:r>
              <a:rPr lang="en-US" sz="4000" dirty="0" smtClean="0"/>
              <a:t>Measuring Length of an NG Tube</a:t>
            </a:r>
            <a:endParaRPr lang="en-US" sz="4000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2796"/>
            <a:ext cx="8388932" cy="524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2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 Tube Placement</a:t>
            </a:r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15000" cy="50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3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an NG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892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9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NG Tube Placement</a:t>
            </a:r>
            <a:endParaRPr lang="en-US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510779"/>
            <a:ext cx="6192688" cy="524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1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altLang="en-US" dirty="0" smtClean="0"/>
              <a:t>NG Tube </a:t>
            </a:r>
            <a:r>
              <a:rPr lang="en-US" altLang="en-US" dirty="0" smtClean="0"/>
              <a:t>Insertion (MITS)</a:t>
            </a:r>
            <a:endParaRPr lang="en-US" altLang="en-US" dirty="0" smtClean="0"/>
          </a:p>
        </p:txBody>
      </p:sp>
      <p:pic>
        <p:nvPicPr>
          <p:cNvPr id="67587" name="Picture 2" descr="http://www.med.uottawa.ca/procedures/ng/images/ng_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3716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3" descr="http://www.med.uottawa.ca/procedures/ng/images/ng_aspi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300538"/>
            <a:ext cx="3100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 descr="http://www.med.uottawa.ca/procedures/ng/images/ng_inser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647825"/>
            <a:ext cx="31242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5" descr="http://www.med.uottawa.ca/procedures/ng/images/ng_tube_ta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4622800"/>
            <a:ext cx="312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Box 6"/>
          <p:cNvSpPr txBox="1">
            <a:spLocks noChangeArrowheads="1"/>
          </p:cNvSpPr>
          <p:nvPr/>
        </p:nvSpPr>
        <p:spPr bwMode="auto">
          <a:xfrm>
            <a:off x="3128963" y="1441450"/>
            <a:ext cx="1219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Measure</a:t>
            </a:r>
          </a:p>
        </p:txBody>
      </p:sp>
      <p:sp>
        <p:nvSpPr>
          <p:cNvPr id="67592" name="TextBox 7"/>
          <p:cNvSpPr txBox="1">
            <a:spLocks noChangeArrowheads="1"/>
          </p:cNvSpPr>
          <p:nvPr/>
        </p:nvSpPr>
        <p:spPr bwMode="auto">
          <a:xfrm>
            <a:off x="7913688" y="17938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Insert</a:t>
            </a:r>
          </a:p>
        </p:txBody>
      </p:sp>
      <p:sp>
        <p:nvSpPr>
          <p:cNvPr id="67593" name="TextBox 8"/>
          <p:cNvSpPr txBox="1">
            <a:spLocks noChangeArrowheads="1"/>
          </p:cNvSpPr>
          <p:nvPr/>
        </p:nvSpPr>
        <p:spPr bwMode="auto">
          <a:xfrm>
            <a:off x="3425825" y="4300538"/>
            <a:ext cx="738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Test</a:t>
            </a:r>
            <a:endParaRPr lang="en-US" altLang="en-US"/>
          </a:p>
        </p:txBody>
      </p:sp>
      <p:sp>
        <p:nvSpPr>
          <p:cNvPr id="67594" name="TextBox 9"/>
          <p:cNvSpPr txBox="1">
            <a:spLocks noChangeArrowheads="1"/>
          </p:cNvSpPr>
          <p:nvPr/>
        </p:nvSpPr>
        <p:spPr bwMode="auto">
          <a:xfrm>
            <a:off x="8001000" y="4724400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57390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OBJECTIVES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077200" cy="4267200"/>
          </a:xfrm>
        </p:spPr>
        <p:txBody>
          <a:bodyPr/>
          <a:lstStyle/>
          <a:p>
            <a:pPr marL="609600" indent="-609600" eaLnBrk="1" hangingPunct="1"/>
            <a:r>
              <a:rPr lang="en-US" i="1" dirty="0" smtClean="0"/>
              <a:t>At the end of this module, the student should be able to…</a:t>
            </a:r>
          </a:p>
          <a:p>
            <a:pPr marL="990600" lvl="1" indent="-533400" eaLnBrk="1" hangingPunct="1"/>
            <a:r>
              <a:rPr lang="en-US" dirty="0" smtClean="0"/>
              <a:t>identify </a:t>
            </a:r>
            <a:r>
              <a:rPr lang="en-US" dirty="0" smtClean="0"/>
              <a:t>the different </a:t>
            </a:r>
            <a:r>
              <a:rPr lang="en-US" b="1" dirty="0" smtClean="0"/>
              <a:t>laryngeal </a:t>
            </a:r>
            <a:r>
              <a:rPr lang="en-US" b="1" dirty="0" smtClean="0"/>
              <a:t>&amp; esophageal airways </a:t>
            </a:r>
            <a:r>
              <a:rPr lang="en-US" dirty="0" smtClean="0"/>
              <a:t>, their components and accessories.</a:t>
            </a:r>
          </a:p>
          <a:p>
            <a:pPr marL="990600" lvl="1" indent="-533400" eaLnBrk="1" hangingPunct="1"/>
            <a:r>
              <a:rPr lang="en-US" dirty="0" smtClean="0"/>
              <a:t>list the indications, contraindications, hazards &amp; complications of these airways</a:t>
            </a:r>
            <a:r>
              <a:rPr lang="en-US" dirty="0" smtClean="0"/>
              <a:t>.</a:t>
            </a:r>
          </a:p>
          <a:p>
            <a:pPr marL="977900" lvl="1" indent="-520700" eaLnBrk="1" hangingPunct="1"/>
            <a:r>
              <a:rPr lang="en-US" dirty="0"/>
              <a:t>list the advantages and disadvantages of the these airways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99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Practice inserting an NG tube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15516" y="1268760"/>
            <a:ext cx="8676964" cy="52565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Measure: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Ear lobe to tip of nose to xiphoid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Place a piece of tape on NG tube to mark depth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Position patient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Head neutral or flexed slightly forward for entrance into esophagus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Lubricate &amp; insert (ask patient to swallow)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Verify placement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Use large syringe to inject air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listen for bubbling over stomach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Tape in place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</a:rPr>
              <a:t>DO NOT TAPE TO ET TUBE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09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880"/>
            <a:ext cx="8100900" cy="680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003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SLIPA - Streamlined Liner of the Pharynx Airway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51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SLIPA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Single-use </a:t>
            </a:r>
            <a:r>
              <a:rPr lang="en-US" sz="2400" dirty="0" err="1" smtClean="0"/>
              <a:t>supralaryngeal</a:t>
            </a:r>
            <a:r>
              <a:rPr lang="en-US" sz="2400" dirty="0" smtClean="0"/>
              <a:t> airway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Used for positive pressure ventilation (up to 30 cmH2O)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use in anesthesia &amp; emergency airway management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Cuffless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Seals at the base of the tongue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Hollow device can capture 50 mL of regurgitated fluid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07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21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Line 5"/>
          <p:cNvSpPr>
            <a:spLocks noChangeShapeType="1"/>
          </p:cNvSpPr>
          <p:nvPr/>
        </p:nvSpPr>
        <p:spPr bwMode="auto">
          <a:xfrm>
            <a:off x="685800" y="4343400"/>
            <a:ext cx="990600" cy="1143000"/>
          </a:xfrm>
          <a:prstGeom prst="line">
            <a:avLst/>
          </a:prstGeom>
          <a:noFill/>
          <a:ln w="38100">
            <a:solidFill>
              <a:srgbClr val="0404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30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24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0675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69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52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cs typeface="Times New Roman" pitchFamily="18" charset="0"/>
              </a:rPr>
              <a:t>Pharyngotracheal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cs typeface="Times New Roman" pitchFamily="18" charset="0"/>
              </a:rPr>
              <a:t>Lumen Airway (PTL) </a:t>
            </a:r>
            <a:r>
              <a:rPr lang="en-US" sz="3600" i="1" dirty="0" smtClean="0">
                <a:cs typeface="Times New Roman" pitchFamily="18" charset="0"/>
              </a:rPr>
              <a:t>(Double-lumen)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>Rarely used – replaced by </a:t>
            </a:r>
            <a:r>
              <a:rPr lang="en-US" dirty="0" err="1" smtClean="0"/>
              <a:t>combitube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See display board for sample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2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can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699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 descr="scan0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7244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09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OBJECTIVES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077200" cy="4267200"/>
          </a:xfrm>
        </p:spPr>
        <p:txBody>
          <a:bodyPr/>
          <a:lstStyle/>
          <a:p>
            <a:pPr marL="609600" indent="-609600" eaLnBrk="1" hangingPunct="1"/>
            <a:r>
              <a:rPr lang="en-US" i="1" dirty="0" smtClean="0"/>
              <a:t>At the end of this module, the student should be able to…</a:t>
            </a:r>
          </a:p>
          <a:p>
            <a:pPr marL="857250" lvl="1" eaLnBrk="1" hangingPunct="1"/>
            <a:r>
              <a:rPr lang="en-US" dirty="0" smtClean="0"/>
              <a:t>demonstrate </a:t>
            </a:r>
            <a:r>
              <a:rPr lang="en-US" dirty="0"/>
              <a:t>the ability to determine the proper size airway for a patient.</a:t>
            </a:r>
          </a:p>
          <a:p>
            <a:pPr marL="863600" lvl="1" indent="-406400" eaLnBrk="1" hangingPunct="1"/>
            <a:r>
              <a:rPr lang="en-US" dirty="0"/>
              <a:t>demonstrate the ability to insert, check proper placement and secure these airways.</a:t>
            </a:r>
          </a:p>
          <a:p>
            <a:pPr marL="863600" lvl="1" indent="-406400" eaLnBrk="1" hangingPunct="1"/>
            <a:r>
              <a:rPr lang="en-US" dirty="0"/>
              <a:t>demonstrate the ability to perform airway maintenance.</a:t>
            </a:r>
          </a:p>
          <a:p>
            <a:pPr marL="990600" lvl="1" indent="-5334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05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~DESTscan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2057400" y="54864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5638800" y="57150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34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OBJECTIVES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077200" cy="4267200"/>
          </a:xfrm>
        </p:spPr>
        <p:txBody>
          <a:bodyPr/>
          <a:lstStyle/>
          <a:p>
            <a:pPr marL="609600" indent="-609600" eaLnBrk="1" hangingPunct="1"/>
            <a:r>
              <a:rPr lang="en-US" i="1" dirty="0" smtClean="0"/>
              <a:t>At the end of this module, the student should be able to…</a:t>
            </a:r>
          </a:p>
          <a:p>
            <a:pPr marL="863600" lvl="1" indent="-406400" eaLnBrk="1" hangingPunct="1"/>
            <a:r>
              <a:rPr lang="en-US" dirty="0" smtClean="0"/>
              <a:t>explain the proper procedure for removal of the these airways.</a:t>
            </a:r>
          </a:p>
          <a:p>
            <a:pPr marL="863600" lvl="1" indent="-406400" eaLnBrk="1" hangingPunct="1"/>
            <a:r>
              <a:rPr lang="en-US" dirty="0" smtClean="0"/>
              <a:t>given a problem scenario, describe the proper procedures for handling the situation.</a:t>
            </a:r>
          </a:p>
          <a:p>
            <a:pPr marL="990600" lvl="1" indent="-5334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3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1549</TotalTime>
  <Words>1840</Words>
  <Application>Microsoft Office PowerPoint</Application>
  <PresentationFormat>On-screen Show (4:3)</PresentationFormat>
  <Paragraphs>420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Adjacency</vt:lpstr>
      <vt:lpstr>RSPT 2335</vt:lpstr>
      <vt:lpstr>Parts of Module A AIRWAY MANAGEMENT</vt:lpstr>
      <vt:lpstr>ASSIGNMENTS  MODULE A</vt:lpstr>
      <vt:lpstr>ASSIGNMENTS</vt:lpstr>
      <vt:lpstr>RESOURCES</vt:lpstr>
      <vt:lpstr>RESOURCES</vt:lpstr>
      <vt:lpstr>OBJECTIVES</vt:lpstr>
      <vt:lpstr>OBJECTIVES</vt:lpstr>
      <vt:lpstr>OBJECTIVES</vt:lpstr>
      <vt:lpstr>Major Topics</vt:lpstr>
      <vt:lpstr>PowerPoint Presentation</vt:lpstr>
      <vt:lpstr>Laryngeal Airway Devices (Supralaryngeal)</vt:lpstr>
      <vt:lpstr>PowerPoint Presentation</vt:lpstr>
      <vt:lpstr>PowerPoint Presentation</vt:lpstr>
      <vt:lpstr>PowerPoint Presentation</vt:lpstr>
      <vt:lpstr>Laryngeal Mask Airway (LMA)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Troubleshooting– (LMA)</vt:lpstr>
      <vt:lpstr>Laryngeal Mask Airway (LMA)</vt:lpstr>
      <vt:lpstr>PowerPoint Presentation</vt:lpstr>
      <vt:lpstr>PowerPoint Presentation</vt:lpstr>
      <vt:lpstr>PowerPoint Presentation</vt:lpstr>
      <vt:lpstr>Laryngeal Mask Airway (LMA)</vt:lpstr>
      <vt:lpstr>Laryngeal Mask Airway (LMA)</vt:lpstr>
      <vt:lpstr>PowerPoint Presentation</vt:lpstr>
      <vt:lpstr>Reusable LMA</vt:lpstr>
      <vt:lpstr>Esophageal (Isolation) Airways </vt:lpstr>
      <vt:lpstr>Esophageal Airway (Isolation) Devices</vt:lpstr>
      <vt:lpstr>PowerPoint Presentation</vt:lpstr>
      <vt:lpstr>PowerPoint Presentation</vt:lpstr>
      <vt:lpstr>PowerPoint Presentation</vt:lpstr>
      <vt:lpstr>PowerPoint Presentation</vt:lpstr>
      <vt:lpstr>Esophageal Tracheal                            Combitube (ETC)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ETC</vt:lpstr>
      <vt:lpstr>ETC</vt:lpstr>
      <vt:lpstr>ETC</vt:lpstr>
      <vt:lpstr>ETC</vt:lpstr>
      <vt:lpstr>Replacing ETC in Esophagus</vt:lpstr>
      <vt:lpstr>Replacing ETC in Trachea</vt:lpstr>
      <vt:lpstr>King Airway</vt:lpstr>
      <vt:lpstr>King Airways</vt:lpstr>
      <vt:lpstr>PowerPoint Presentation</vt:lpstr>
      <vt:lpstr>Ventilation Ports</vt:lpstr>
      <vt:lpstr>PowerPoint Presentation</vt:lpstr>
      <vt:lpstr>LT-D Insertion Videos</vt:lpstr>
      <vt:lpstr>PowerPoint Presentation</vt:lpstr>
      <vt:lpstr>Sizes</vt:lpstr>
      <vt:lpstr>PowerPoint Presentation</vt:lpstr>
      <vt:lpstr>PowerPoint Presentation</vt:lpstr>
      <vt:lpstr>Advantages</vt:lpstr>
      <vt:lpstr>PowerPoint Presentation</vt:lpstr>
      <vt:lpstr>PowerPoint Presentation</vt:lpstr>
      <vt:lpstr>PowerPoint Presentation</vt:lpstr>
      <vt:lpstr>NG Tube Insertion Procedure</vt:lpstr>
      <vt:lpstr>NG Tube</vt:lpstr>
      <vt:lpstr>Measuring Length of an NG Tube</vt:lpstr>
      <vt:lpstr>NG Tube Placement</vt:lpstr>
      <vt:lpstr>Securing an NG</vt:lpstr>
      <vt:lpstr>Checking NG Tube Placement</vt:lpstr>
      <vt:lpstr>NG Tube Insertion (MITS)</vt:lpstr>
      <vt:lpstr>Practice inserting an NG tube</vt:lpstr>
      <vt:lpstr>PowerPoint Presentation</vt:lpstr>
      <vt:lpstr>PowerPoint Presentation</vt:lpstr>
      <vt:lpstr>SLIPA</vt:lpstr>
      <vt:lpstr>PowerPoint Presentation</vt:lpstr>
      <vt:lpstr>PowerPoint Presentation</vt:lpstr>
      <vt:lpstr>PowerPoint Presentation</vt:lpstr>
      <vt:lpstr>PowerPoint Presentation</vt:lpstr>
      <vt:lpstr>Pharyngotracheal Lumen Airway (PTL) (Double-lumen)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Zahodnic, Richard</cp:lastModifiedBy>
  <cp:revision>71</cp:revision>
  <cp:lastPrinted>2015-07-30T16:18:26Z</cp:lastPrinted>
  <dcterms:modified xsi:type="dcterms:W3CDTF">2015-07-30T16:21:10Z</dcterms:modified>
</cp:coreProperties>
</file>