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5"/>
  </p:notesMasterIdLst>
  <p:handoutMasterIdLst>
    <p:handoutMasterId r:id="rId36"/>
  </p:handoutMasterIdLst>
  <p:sldIdLst>
    <p:sldId id="392" r:id="rId2"/>
    <p:sldId id="393" r:id="rId3"/>
    <p:sldId id="395" r:id="rId4"/>
    <p:sldId id="396" r:id="rId5"/>
    <p:sldId id="409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CC"/>
    <a:srgbClr val="FF00FF"/>
    <a:srgbClr val="FF0080"/>
    <a:srgbClr val="5D7E9D"/>
    <a:srgbClr val="191919"/>
    <a:srgbClr val="8000FF"/>
    <a:srgbClr val="6666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1172" autoAdjust="0"/>
    <p:restoredTop sz="91734" autoAdjust="0"/>
  </p:normalViewPr>
  <p:slideViewPr>
    <p:cSldViewPr snapToObjects="1">
      <p:cViewPr>
        <p:scale>
          <a:sx n="50" d="100"/>
          <a:sy n="50" d="100"/>
        </p:scale>
        <p:origin x="-1157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5.xml"/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C81347-F499-4826-81E9-B6265945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5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4120BA-683D-4D30-A4B4-A4C3B5DC2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108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9F3F8-F33C-43E3-859B-D20CD0E05C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54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2D3AB-39B4-4452-AAE7-7FB2D7C785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76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7883C-AFF0-4CFB-9887-14FE3220DB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7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10197-2870-4F15-B82C-94FD3B9E5B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30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BFF8D-FC27-4E12-B06E-5E24C899C6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61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637B-D99C-413D-B93E-238FB7956F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89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F0CAE-5797-4FD3-B733-96DF02C46C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61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E49B5-F2B1-403B-86A2-A1087E464C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75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29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03399-A493-42BC-82B2-CF85C0A98A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69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CD88D-4811-40B2-9A5E-08C77C33E7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0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36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RSPT </a:t>
            </a:r>
            <a:r>
              <a:rPr lang="en-US" dirty="0" smtClean="0"/>
              <a:t>2335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MODULE A</a:t>
            </a:r>
            <a:endParaRPr lang="en-US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AIRWAY MANAGEMENT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Part 4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smtClean="0"/>
              <a:t>Advanced Airways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734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Endobronchial</a:t>
            </a:r>
            <a:r>
              <a:rPr lang="en-US" dirty="0" smtClean="0"/>
              <a:t> Tubes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2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7772400" cy="609600"/>
          </a:xfrm>
        </p:spPr>
        <p:txBody>
          <a:bodyPr>
            <a:normAutofit fontScale="90000"/>
          </a:bodyPr>
          <a:lstStyle/>
          <a:p>
            <a:pPr marL="838200" indent="-838200" algn="l" eaLnBrk="1" hangingPunct="1"/>
            <a:r>
              <a:rPr lang="en-US" smtClean="0"/>
              <a:t>Endobronchial Tubes</a:t>
            </a:r>
          </a:p>
        </p:txBody>
      </p:sp>
      <p:pic>
        <p:nvPicPr>
          <p:cNvPr id="15363" name="Picture 3" descr="A01813-30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0180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410200" y="1547813"/>
            <a:ext cx="35052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Double lumen </a:t>
            </a:r>
            <a:r>
              <a:rPr lang="en-US" sz="3600" dirty="0" err="1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endobronchial</a:t>
            </a:r>
            <a:r>
              <a:rPr lang="en-US" sz="3600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 tube (EBT) for independent lung ventilation</a:t>
            </a:r>
            <a:endParaRPr lang="en-US" sz="3600" dirty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774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dirty="0" err="1" smtClean="0"/>
              <a:t>Endobronchial</a:t>
            </a:r>
            <a:r>
              <a:rPr lang="en-US" dirty="0" smtClean="0"/>
              <a:t> Tubes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60400" indent="-660400" eaLnBrk="1" hangingPunct="1">
              <a:buFont typeface="Wingdings" pitchFamily="2" charset="2"/>
              <a:buAutoNum type="alphaUcPeriod"/>
            </a:pPr>
            <a:endParaRPr lang="en-US" dirty="0" smtClean="0"/>
          </a:p>
          <a:p>
            <a:pPr marL="660400" indent="-660400" eaLnBrk="1" hangingPunct="1">
              <a:buSzTx/>
              <a:buFont typeface="Wingdings" pitchFamily="2" charset="2"/>
              <a:buAutoNum type="alphaUcPeriod"/>
            </a:pPr>
            <a:r>
              <a:rPr lang="en-US" dirty="0" smtClean="0"/>
              <a:t>About the tube</a:t>
            </a:r>
          </a:p>
          <a:p>
            <a:pPr marL="660400" indent="-660400" eaLnBrk="1" hangingPunct="1">
              <a:buSzTx/>
              <a:buFont typeface="Wingdings" pitchFamily="2" charset="2"/>
              <a:buAutoNum type="alphaUcPeriod"/>
            </a:pPr>
            <a:r>
              <a:rPr lang="en-US" dirty="0" smtClean="0"/>
              <a:t>Indications</a:t>
            </a:r>
          </a:p>
          <a:p>
            <a:pPr marL="660400" indent="-660400" eaLnBrk="1" hangingPunct="1">
              <a:buSzTx/>
              <a:buFont typeface="Wingdings" pitchFamily="2" charset="2"/>
              <a:buAutoNum type="alphaUcPeriod"/>
            </a:pPr>
            <a:r>
              <a:rPr lang="en-US" dirty="0" smtClean="0"/>
              <a:t>Considerations &amp; Precautions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09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Endobronchial Tubes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077200" cy="480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lphaUcPeriod"/>
            </a:pPr>
            <a:r>
              <a:rPr lang="en-US" sz="2800" dirty="0" smtClean="0"/>
              <a:t>About the tube </a:t>
            </a:r>
            <a:r>
              <a:rPr lang="en-US" sz="2800" dirty="0" smtClean="0">
                <a:latin typeface="Tahoma" pitchFamily="34" charset="0"/>
              </a:rPr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types: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lphaUcPeriod"/>
            </a:pPr>
            <a:endParaRPr lang="en-US" sz="2800" i="1" dirty="0" smtClean="0"/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b="1" dirty="0" err="1" smtClean="0">
                <a:cs typeface="Times New Roman" pitchFamily="18" charset="0"/>
              </a:rPr>
              <a:t>Carlens</a:t>
            </a:r>
            <a:r>
              <a:rPr lang="en-US" b="1" dirty="0" smtClean="0">
                <a:cs typeface="Times New Roman" pitchFamily="18" charset="0"/>
              </a:rPr>
              <a:t> - </a:t>
            </a:r>
            <a:r>
              <a:rPr lang="en-US" dirty="0" smtClean="0">
                <a:cs typeface="Times New Roman" pitchFamily="18" charset="0"/>
              </a:rPr>
              <a:t>Has tracheal hook and is used for entry into left mainstem</a:t>
            </a:r>
          </a:p>
          <a:p>
            <a:pPr marL="1371600" lvl="2" indent="-4572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endParaRPr lang="en-US" dirty="0" smtClean="0"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b="1" dirty="0" smtClean="0">
                <a:cs typeface="Times New Roman" pitchFamily="18" charset="0"/>
              </a:rPr>
              <a:t>White</a:t>
            </a:r>
            <a:r>
              <a:rPr lang="en-US" dirty="0" smtClean="0">
                <a:cs typeface="Times New Roman" pitchFamily="18" charset="0"/>
              </a:rPr>
              <a:t> - Has tracheal hook and is used for entry into right mainstem</a:t>
            </a:r>
          </a:p>
          <a:p>
            <a:pPr marL="1371600" lvl="2" indent="-4572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endParaRPr lang="en-US" dirty="0" smtClean="0"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b="1" dirty="0" err="1" smtClean="0">
                <a:cs typeface="Times New Roman" pitchFamily="18" charset="0"/>
              </a:rPr>
              <a:t>Robertshaw</a:t>
            </a:r>
            <a:r>
              <a:rPr lang="en-US" b="1" dirty="0" smtClean="0">
                <a:cs typeface="Times New Roman" pitchFamily="18" charset="0"/>
              </a:rPr>
              <a:t> or Mallinckrodt</a:t>
            </a:r>
            <a:r>
              <a:rPr lang="en-US" dirty="0" smtClean="0">
                <a:cs typeface="Times New Roman" pitchFamily="18" charset="0"/>
              </a:rPr>
              <a:t> - Designed to enter a mainstem bronchus but does not have a carinal hook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971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~im0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"/>
            <a:ext cx="9144000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60960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Endobronchial tube with carinal hook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1447800" cy="528638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Carlens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543800" y="609600"/>
            <a:ext cx="1371600" cy="528638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White</a:t>
            </a:r>
          </a:p>
        </p:txBody>
      </p:sp>
      <p:sp>
        <p:nvSpPr>
          <p:cNvPr id="2" name="Oval 1"/>
          <p:cNvSpPr/>
          <p:nvPr/>
        </p:nvSpPr>
        <p:spPr>
          <a:xfrm>
            <a:off x="1475656" y="3645024"/>
            <a:ext cx="1080120" cy="97210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0192" y="3645024"/>
            <a:ext cx="1080120" cy="97210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115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~im0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0"/>
            <a:ext cx="612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25908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</a:rPr>
              <a:t>Robertshaw or Mallinckrodt</a:t>
            </a:r>
          </a:p>
          <a:p>
            <a:pPr eaLnBrk="1" hangingPunct="1">
              <a:spcBef>
                <a:spcPct val="50000"/>
              </a:spcBef>
            </a:pPr>
            <a:endParaRPr lang="en-US" b="1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</a:rPr>
              <a:t>(no hook)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01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01813-30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62484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553200" y="1524000"/>
            <a:ext cx="23622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Correct positioning of double lumen </a:t>
            </a:r>
            <a:r>
              <a:rPr lang="en-US" sz="2400" dirty="0" err="1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endobronchial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 tube.</a:t>
            </a:r>
          </a:p>
          <a:p>
            <a:pPr algn="l" eaLnBrk="1" hangingPunct="1">
              <a:spcBef>
                <a:spcPct val="50000"/>
              </a:spcBef>
            </a:pP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231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Placement of endobronchial tube by direct laryngoscopy and fiberoptic bronchoscopy </a:t>
            </a:r>
            <a:r>
              <a:rPr lang="en-US" dirty="0"/>
              <a:t>(10:57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u="sng" dirty="0" smtClean="0">
              <a:hlinkClick r:id=""/>
            </a:endParaRPr>
          </a:p>
          <a:p>
            <a:pPr>
              <a:defRPr/>
            </a:pPr>
            <a:r>
              <a:rPr lang="en-US" u="sng" dirty="0" smtClean="0">
                <a:hlinkClick r:id=""/>
              </a:rPr>
              <a:t>www.youtube.com/watch?v=p5NMhVwxlrY</a:t>
            </a:r>
            <a:r>
              <a:rPr lang="en-US" dirty="0" smtClean="0"/>
              <a:t>   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~im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4545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2438400"/>
            <a:ext cx="3429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  <a:latin typeface="Tahoma" pitchFamily="34" charset="0"/>
              </a:rPr>
              <a:t>Often done using bronchoscope or intubation </a:t>
            </a:r>
            <a:r>
              <a:rPr lang="en-US" sz="3200" dirty="0" smtClean="0">
                <a:solidFill>
                  <a:schemeClr val="tx1"/>
                </a:solidFill>
                <a:latin typeface="Tahoma" pitchFamily="34" charset="0"/>
              </a:rPr>
              <a:t>laryngoscope and bronchoscope</a:t>
            </a:r>
            <a:endParaRPr lang="en-US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320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AutoNum type="alphaUcPeriod"/>
            </a:pPr>
            <a:r>
              <a:rPr lang="en-US">
                <a:solidFill>
                  <a:schemeClr val="tx1"/>
                </a:solidFill>
              </a:rPr>
              <a:t>About the tube - </a:t>
            </a:r>
            <a:r>
              <a:rPr lang="en-US" b="1">
                <a:solidFill>
                  <a:schemeClr val="tx1"/>
                </a:solidFill>
              </a:rPr>
              <a:t>Placement: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746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Endobronchial</a:t>
            </a:r>
            <a:r>
              <a:rPr lang="en-US" dirty="0" smtClean="0"/>
              <a:t> Tubes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421688" cy="480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lphaUcPeriod" startAt="2"/>
            </a:pPr>
            <a:r>
              <a:rPr lang="en-US" sz="2800" dirty="0" smtClean="0"/>
              <a:t>Indications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lphaUcPeriod" startAt="2"/>
            </a:pPr>
            <a:endParaRPr lang="en-US" sz="2800" dirty="0" smtClean="0"/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 b="1" dirty="0" smtClean="0">
                <a:cs typeface="Times New Roman" pitchFamily="18" charset="0"/>
              </a:rPr>
              <a:t>Thoracic surgery - </a:t>
            </a:r>
            <a:r>
              <a:rPr lang="en-US" sz="2400" dirty="0" smtClean="0">
                <a:cs typeface="Times New Roman" pitchFamily="18" charset="0"/>
              </a:rPr>
              <a:t>pneumonectomy, lobectomy, esophageal resection, aortic aneurysm, cardiac</a:t>
            </a:r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endParaRPr lang="en-US" sz="2400" dirty="0" smtClean="0"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 b="1" dirty="0" smtClean="0">
                <a:cs typeface="Times New Roman" pitchFamily="18" charset="0"/>
              </a:rPr>
              <a:t>Independent lung ventilation</a:t>
            </a: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in presence of unilateral lung problems </a:t>
            </a:r>
          </a:p>
          <a:p>
            <a:pPr marL="1371600" lvl="2" indent="-4572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if needed to protect one lung from other</a:t>
            </a:r>
          </a:p>
          <a:p>
            <a:pPr marL="1752600" lvl="3" indent="-3810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Disease or blunt trauma</a:t>
            </a:r>
          </a:p>
          <a:p>
            <a:pPr marL="1752600" lvl="3" indent="-3810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dirty="0" err="1" smtClean="0">
                <a:cs typeface="Times New Roman" pitchFamily="18" charset="0"/>
              </a:rPr>
              <a:t>Bronchopleural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fistula</a:t>
            </a:r>
          </a:p>
          <a:p>
            <a:pPr marL="1752600" lvl="3" indent="-3810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endParaRPr lang="en-US" dirty="0" smtClean="0"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 b="1" dirty="0" err="1" smtClean="0">
                <a:cs typeface="Times New Roman" pitchFamily="18" charset="0"/>
              </a:rPr>
              <a:t>Bronchospirometry</a:t>
            </a:r>
            <a:r>
              <a:rPr lang="en-US" sz="2400" dirty="0" smtClean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16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Parts of Module A</a:t>
            </a:r>
            <a:br>
              <a:rPr lang="en-US" sz="4000" b="1" smtClean="0"/>
            </a:br>
            <a:r>
              <a:rPr lang="en-US" sz="4000" b="1" smtClean="0"/>
              <a:t>AIRWAY MANAGEMENT</a:t>
            </a:r>
            <a:endParaRPr lang="en-US" sz="3200" i="1" smtClean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90800"/>
            <a:ext cx="8382000" cy="3962400"/>
          </a:xfrm>
        </p:spPr>
        <p:txBody>
          <a:bodyPr/>
          <a:lstStyle/>
          <a:p>
            <a:pPr marL="609600" indent="-609600" eaLnBrk="1" hangingPunct="1">
              <a:buSzTx/>
              <a:buFontTx/>
              <a:buNone/>
            </a:pPr>
            <a:r>
              <a:rPr lang="en-US" sz="2400" b="1" smtClean="0"/>
              <a:t>Part 1</a:t>
            </a:r>
            <a:r>
              <a:rPr lang="en-US" sz="2400" smtClean="0"/>
              <a:t> – </a:t>
            </a:r>
            <a:r>
              <a:rPr lang="en-US" sz="2400" i="1" smtClean="0"/>
              <a:t>Pharyngeal, Laryngeal &amp; Esophageal Airways</a:t>
            </a:r>
          </a:p>
          <a:p>
            <a:pPr marL="609600" indent="-609600" eaLnBrk="1" hangingPunct="1">
              <a:buSzTx/>
              <a:buFontTx/>
              <a:buNone/>
            </a:pPr>
            <a:r>
              <a:rPr lang="en-US" sz="2400" b="1" smtClean="0"/>
              <a:t>Part 2</a:t>
            </a:r>
            <a:r>
              <a:rPr lang="en-US" sz="2400" smtClean="0"/>
              <a:t> – </a:t>
            </a:r>
            <a:r>
              <a:rPr lang="en-US" sz="2400" i="1" smtClean="0"/>
              <a:t>Tracheal Airways</a:t>
            </a:r>
          </a:p>
          <a:p>
            <a:pPr marL="609600" indent="-609600" eaLnBrk="1" hangingPunct="1">
              <a:buSzTx/>
              <a:buFontTx/>
              <a:buNone/>
            </a:pPr>
            <a:r>
              <a:rPr lang="en-US" sz="2400" b="1" smtClean="0"/>
              <a:t>Part 3</a:t>
            </a:r>
            <a:r>
              <a:rPr lang="en-US" sz="2400" smtClean="0"/>
              <a:t> – </a:t>
            </a:r>
            <a:r>
              <a:rPr lang="en-US" sz="2400" i="1" smtClean="0"/>
              <a:t>Airway Clearance</a:t>
            </a:r>
          </a:p>
          <a:p>
            <a:pPr marL="609600" indent="-609600" eaLnBrk="1" hangingPunct="1">
              <a:buSzTx/>
              <a:buFontTx/>
              <a:buNone/>
            </a:pPr>
            <a:r>
              <a:rPr lang="en-US" sz="2400" b="1" smtClean="0">
                <a:solidFill>
                  <a:srgbClr val="FF0000"/>
                </a:solidFill>
              </a:rPr>
              <a:t>Part 4</a:t>
            </a:r>
            <a:r>
              <a:rPr lang="en-US" sz="2400" smtClean="0">
                <a:solidFill>
                  <a:srgbClr val="FF0000"/>
                </a:solidFill>
              </a:rPr>
              <a:t> - </a:t>
            </a:r>
            <a:r>
              <a:rPr lang="en-US" sz="2400" i="1" smtClean="0">
                <a:solidFill>
                  <a:srgbClr val="FF0000"/>
                </a:solidFill>
              </a:rPr>
              <a:t>Advanced Airways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</a:p>
          <a:p>
            <a:pPr marL="609600" indent="-609600" eaLnBrk="1" hangingPunct="1">
              <a:buSzTx/>
              <a:buFontTx/>
              <a:buNone/>
            </a:pPr>
            <a:r>
              <a:rPr lang="en-US" sz="2400" b="1" smtClean="0"/>
              <a:t>Part 5</a:t>
            </a:r>
            <a:r>
              <a:rPr lang="en-US" sz="2400" smtClean="0"/>
              <a:t> - </a:t>
            </a:r>
            <a:r>
              <a:rPr lang="en-US" sz="2400" i="1" smtClean="0"/>
              <a:t>Airway Complications &amp; Emergencies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59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Endobronchial Tubes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UcPeriod" startAt="3"/>
            </a:pPr>
            <a:r>
              <a:rPr lang="en-US" sz="2800" smtClean="0"/>
              <a:t>Considerations &amp; Precautions</a:t>
            </a:r>
          </a:p>
          <a:p>
            <a:pPr marL="609600" indent="-609600" eaLnBrk="1" hangingPunct="1">
              <a:buFontTx/>
              <a:buNone/>
            </a:pPr>
            <a:endParaRPr lang="en-US" sz="2800" smtClean="0"/>
          </a:p>
          <a:p>
            <a:pPr marL="990600" lvl="1" indent="-533400" eaLnBrk="1" hangingPunct="1"/>
            <a:r>
              <a:rPr lang="en-US" b="1" smtClean="0">
                <a:cs typeface="Times New Roman" pitchFamily="18" charset="0"/>
              </a:rPr>
              <a:t>Sizing</a:t>
            </a:r>
            <a:endParaRPr lang="en-US" smtClean="0">
              <a:cs typeface="Times New Roman" pitchFamily="18" charset="0"/>
            </a:endParaRPr>
          </a:p>
          <a:p>
            <a:pPr marL="990600" lvl="1" indent="-533400" eaLnBrk="1" hangingPunct="1"/>
            <a:r>
              <a:rPr lang="en-US" b="1" smtClean="0">
                <a:cs typeface="Times New Roman" pitchFamily="18" charset="0"/>
              </a:rPr>
              <a:t>Positioning</a:t>
            </a:r>
          </a:p>
          <a:p>
            <a:pPr marL="990600" lvl="1" indent="-533400" eaLnBrk="1" hangingPunct="1"/>
            <a:r>
              <a:rPr lang="en-US" b="1" smtClean="0">
                <a:cs typeface="Times New Roman" pitchFamily="18" charset="0"/>
              </a:rPr>
              <a:t>Transport</a:t>
            </a:r>
          </a:p>
          <a:p>
            <a:pPr marL="990600" lvl="1" indent="-533400" eaLnBrk="1" hangingPunct="1"/>
            <a:endParaRPr lang="en-US" b="1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324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Endobronchial Tubes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48118"/>
            <a:ext cx="77724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Considerations &amp; Precautions - </a:t>
            </a:r>
            <a:r>
              <a:rPr lang="en-US" b="1" u="sng" dirty="0" smtClean="0">
                <a:cs typeface="Times New Roman" pitchFamily="18" charset="0"/>
              </a:rPr>
              <a:t>Sizing</a:t>
            </a:r>
            <a:r>
              <a:rPr lang="en-US" b="1" dirty="0" smtClean="0">
                <a:cs typeface="Times New Roman" pitchFamily="18" charset="0"/>
              </a:rPr>
              <a:t>:</a:t>
            </a:r>
            <a:endParaRPr lang="en-US" sz="3600" b="1" dirty="0" smtClean="0">
              <a:cs typeface="Times New Roman" pitchFamily="18" charset="0"/>
            </a:endParaRPr>
          </a:p>
          <a:p>
            <a:pPr lvl="1" eaLnBrk="1" hangingPunct="1"/>
            <a:endParaRPr lang="en-US" sz="3200" dirty="0" smtClean="0"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Size: </a:t>
            </a:r>
            <a:r>
              <a:rPr lang="en-US" dirty="0" smtClean="0">
                <a:cs typeface="Times New Roman" pitchFamily="18" charset="0"/>
              </a:rPr>
              <a:t>39 French most common for adults</a:t>
            </a:r>
          </a:p>
          <a:p>
            <a:pPr lvl="1" eaLnBrk="1" hangingPunct="1"/>
            <a:endParaRPr lang="en-US" dirty="0" smtClean="0"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Depth:  </a:t>
            </a:r>
            <a:r>
              <a:rPr lang="en-US" dirty="0" smtClean="0">
                <a:cs typeface="Times New Roman" pitchFamily="18" charset="0"/>
              </a:rPr>
              <a:t>Obtain patient height in cm to determine depth</a:t>
            </a:r>
          </a:p>
          <a:p>
            <a:pPr lvl="2" eaLnBrk="1" hangingPunct="1"/>
            <a:endParaRPr lang="en-US" sz="2800" dirty="0" smtClean="0">
              <a:cs typeface="Times New Roman" pitchFamily="18" charset="0"/>
            </a:endParaRPr>
          </a:p>
          <a:p>
            <a:pPr marL="914400" lvl="2" indent="0" eaLnBrk="1" hangingPunct="1">
              <a:buNone/>
            </a:pPr>
            <a:r>
              <a:rPr lang="en-US" dirty="0" smtClean="0">
                <a:cs typeface="Times New Roman" pitchFamily="18" charset="0"/>
              </a:rPr>
              <a:t>1.  Height of 179 cm = 29 cm tube </a:t>
            </a:r>
          </a:p>
          <a:p>
            <a:pPr marL="914400" lvl="2" indent="0" eaLnBrk="1" hangingPunct="1">
              <a:buNone/>
            </a:pPr>
            <a:r>
              <a:rPr lang="en-US" dirty="0" smtClean="0">
                <a:cs typeface="Times New Roman" pitchFamily="18" charset="0"/>
              </a:rPr>
              <a:t>2.  Then add or subtract 1 cm to or from tube length for each 10 cm height difference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39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Endobronchial Tubes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 of bilumen </a:t>
            </a:r>
            <a:r>
              <a:rPr lang="en-US" b="1" dirty="0" smtClean="0"/>
              <a:t>tube in pediatrics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hildren </a:t>
            </a:r>
            <a:r>
              <a:rPr lang="en-US" dirty="0"/>
              <a:t>&gt;8 years</a:t>
            </a:r>
          </a:p>
          <a:p>
            <a:pPr lvl="2"/>
            <a:r>
              <a:rPr lang="en-US" dirty="0" err="1" smtClean="0"/>
              <a:t>Bronchoport</a:t>
            </a:r>
            <a:r>
              <a:rPr lang="en-US" dirty="0" smtClean="0"/>
              <a:t> </a:t>
            </a:r>
            <a:r>
              <a:rPr lang="en-US" dirty="0" err="1"/>
              <a:t>Rusch</a:t>
            </a:r>
            <a:r>
              <a:rPr lang="en-US" dirty="0"/>
              <a:t>® 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Neonate </a:t>
            </a:r>
            <a:r>
              <a:rPr lang="en-US" dirty="0"/>
              <a:t>and children &lt; 2-3 </a:t>
            </a:r>
            <a:r>
              <a:rPr lang="en-US" dirty="0" smtClean="0"/>
              <a:t>years</a:t>
            </a:r>
          </a:p>
          <a:p>
            <a:pPr lvl="2"/>
            <a:r>
              <a:rPr lang="en-US" dirty="0" err="1" smtClean="0"/>
              <a:t>Marraro</a:t>
            </a:r>
            <a:r>
              <a:rPr lang="en-US" dirty="0" smtClean="0"/>
              <a:t> </a:t>
            </a:r>
            <a:r>
              <a:rPr lang="en-US" dirty="0" err="1"/>
              <a:t>Paediatric</a:t>
            </a:r>
            <a:r>
              <a:rPr lang="en-US" dirty="0"/>
              <a:t> Endobronchial Bilumen Tube, SIMS - </a:t>
            </a:r>
            <a:r>
              <a:rPr lang="en-US" dirty="0" err="1"/>
              <a:t>Portex</a:t>
            </a:r>
            <a:r>
              <a:rPr lang="en-US" dirty="0" smtClean="0"/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Endobronchial Tubes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287524" y="1356996"/>
            <a:ext cx="8604956" cy="52043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Considerations &amp; Precautions –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ositioning of tube:</a:t>
            </a:r>
          </a:p>
          <a:p>
            <a:pPr lvl="1" eaLnBrk="1" hangingPunct="1">
              <a:lnSpc>
                <a:spcPct val="80000"/>
              </a:lnSpc>
            </a:pPr>
            <a:endParaRPr lang="en-US" sz="1400" b="1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Insert/verify with bronchoscope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Auscultate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Chest wall movement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Chest x-ray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Monitor volume return on ventilator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>
                <a:cs typeface="Times New Roman" pitchFamily="18" charset="0"/>
              </a:rPr>
              <a:t>Example:</a:t>
            </a:r>
            <a:r>
              <a:rPr lang="en-US" dirty="0">
                <a:cs typeface="Times New Roman" pitchFamily="18" charset="0"/>
              </a:rPr>
              <a:t>  If inspired volumes do not match expired volumes, complete separation has not been accomplished (check position &amp; cuff pressure</a:t>
            </a:r>
            <a:r>
              <a:rPr lang="en-US" dirty="0" smtClean="0">
                <a:cs typeface="Times New Roman" pitchFamily="18" charset="0"/>
              </a:rPr>
              <a:t>)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Secure properly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Maintain cuff volumes &amp; pressures 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endParaRPr lang="en-US" dirty="0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68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Endobronchial Tubes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Considerations &amp; Precautions -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Transport</a:t>
            </a:r>
          </a:p>
          <a:p>
            <a:pPr lvl="1" eaLnBrk="1" hangingPunct="1"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cs typeface="Times New Roman" pitchFamily="18" charset="0"/>
              </a:rPr>
              <a:t>One therapist with one wye adapter and one resuscitation bag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>	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>					</a:t>
            </a:r>
            <a:r>
              <a:rPr lang="en-US" sz="2400" b="1" dirty="0" smtClean="0">
                <a:cs typeface="Times New Roman" pitchFamily="18" charset="0"/>
              </a:rPr>
              <a:t>OR</a:t>
            </a:r>
          </a:p>
          <a:p>
            <a:pPr lvl="1" eaLnBrk="1" hangingPunct="1"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cs typeface="Times New Roman" pitchFamily="18" charset="0"/>
              </a:rPr>
              <a:t>Two therapists each with a resuscitation bag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202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A01813-30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4244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5791200" y="609600"/>
            <a:ext cx="3124200" cy="4953000"/>
          </a:xfrm>
        </p:spPr>
        <p:txBody>
          <a:bodyPr/>
          <a:lstStyle/>
          <a:p>
            <a:pPr algn="l" eaLnBrk="1" hangingPunct="1"/>
            <a:r>
              <a:rPr lang="en-US" b="1" smtClean="0"/>
              <a:t>Transport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3200" smtClean="0"/>
              <a:t>Do lungs need separate ventilation or can they be combined?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257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Endobronchial Tubes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20580"/>
          </a:xfrm>
        </p:spPr>
        <p:txBody>
          <a:bodyPr/>
          <a:lstStyle/>
          <a:p>
            <a:r>
              <a:rPr lang="en-US" sz="3600" dirty="0" smtClean="0"/>
              <a:t>Complications</a:t>
            </a:r>
          </a:p>
          <a:p>
            <a:pPr lvl="6"/>
            <a:endParaRPr lang="en-US" sz="2400" dirty="0"/>
          </a:p>
          <a:p>
            <a:pPr lvl="1"/>
            <a:r>
              <a:rPr lang="en-US" dirty="0" smtClean="0"/>
              <a:t>inexperience </a:t>
            </a:r>
            <a:r>
              <a:rPr lang="en-US" dirty="0"/>
              <a:t>in intubation</a:t>
            </a:r>
          </a:p>
          <a:p>
            <a:pPr lvl="1"/>
            <a:r>
              <a:rPr lang="en-US" dirty="0" smtClean="0"/>
              <a:t>exclusion </a:t>
            </a:r>
            <a:r>
              <a:rPr lang="en-US" dirty="0"/>
              <a:t>of the upper lobe bronchus in right bronchial intubation</a:t>
            </a:r>
          </a:p>
          <a:p>
            <a:pPr lvl="1"/>
            <a:r>
              <a:rPr lang="en-US" dirty="0"/>
              <a:t>dislodgment or obstruction of the </a:t>
            </a:r>
            <a:r>
              <a:rPr lang="en-US" dirty="0" smtClean="0"/>
              <a:t>tube</a:t>
            </a:r>
          </a:p>
          <a:p>
            <a:pPr lvl="1"/>
            <a:r>
              <a:rPr lang="en-US" dirty="0" smtClean="0"/>
              <a:t>Herniation of the cuff with dislodgement or airway obstruction</a:t>
            </a:r>
            <a:endParaRPr lang="en-US" dirty="0"/>
          </a:p>
          <a:p>
            <a:pPr lvl="1"/>
            <a:r>
              <a:rPr lang="en-US" dirty="0" smtClean="0"/>
              <a:t>trauma </a:t>
            </a:r>
            <a:r>
              <a:rPr lang="en-US" dirty="0"/>
              <a:t>of the trachea and bronchi</a:t>
            </a:r>
          </a:p>
          <a:p>
            <a:pPr lvl="1"/>
            <a:r>
              <a:rPr lang="en-US" dirty="0" smtClean="0"/>
              <a:t>difficult </a:t>
            </a:r>
            <a:r>
              <a:rPr lang="en-US" dirty="0" err="1"/>
              <a:t>bronchosuctioning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5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Independent </a:t>
            </a:r>
            <a:r>
              <a:rPr lang="en-US" dirty="0"/>
              <a:t>Lung </a:t>
            </a:r>
            <a:r>
              <a:rPr lang="en-US" dirty="0" smtClean="0"/>
              <a:t>Ventilation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0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Independent Lung </a:t>
            </a:r>
            <a:r>
              <a:rPr lang="en-US" dirty="0">
                <a:cs typeface="Times New Roman" pitchFamily="18" charset="0"/>
              </a:rPr>
              <a:t>Ventilation</a:t>
            </a:r>
            <a:endParaRPr lang="en-US" dirty="0" smtClean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idx="1"/>
          </p:nvPr>
        </p:nvSpPr>
        <p:spPr>
          <a:xfrm>
            <a:off x="215516" y="1366468"/>
            <a:ext cx="8676964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Considerations &amp; Precautions –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</a:rPr>
              <a:t>Independent Lung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Ventilation</a:t>
            </a:r>
          </a:p>
          <a:p>
            <a:pPr lvl="1" eaLnBrk="1" hangingPunct="1">
              <a:lnSpc>
                <a:spcPct val="90000"/>
              </a:lnSpc>
            </a:pPr>
            <a:endParaRPr lang="en-US" b="1" u="sng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Synchronous</a:t>
            </a:r>
            <a:r>
              <a:rPr lang="en-US" sz="2400" dirty="0" smtClean="0">
                <a:cs typeface="Times New Roman" pitchFamily="18" charset="0"/>
              </a:rPr>
              <a:t> – vents connected by cable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Lead ventilator controls </a:t>
            </a:r>
            <a:r>
              <a:rPr lang="en-US" u="sng" dirty="0" smtClean="0">
                <a:cs typeface="Times New Roman" pitchFamily="18" charset="0"/>
              </a:rPr>
              <a:t>rate</a:t>
            </a:r>
            <a:r>
              <a:rPr lang="en-US" dirty="0" smtClean="0">
                <a:cs typeface="Times New Roman" pitchFamily="18" charset="0"/>
              </a:rPr>
              <a:t> on both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All other settings can vary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Asynchronous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All settings can vary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If asynchronous (watch EtCO2)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May increase deadspace ventilation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May shift mediastinum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May decrease venous return and cardiac filling/output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02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Lung </a:t>
            </a:r>
            <a:r>
              <a:rPr lang="en-US" dirty="0" smtClean="0">
                <a:cs typeface="Times New Roman" pitchFamily="18" charset="0"/>
              </a:rPr>
              <a:t>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b="1" dirty="0"/>
              <a:t>Indications</a:t>
            </a:r>
          </a:p>
          <a:p>
            <a:pPr lvl="1"/>
            <a:r>
              <a:rPr lang="en-US" sz="2400" dirty="0" smtClean="0"/>
              <a:t>Lung </a:t>
            </a:r>
            <a:r>
              <a:rPr lang="en-US" sz="2400" dirty="0"/>
              <a:t>pathology with unilateral </a:t>
            </a:r>
            <a:r>
              <a:rPr lang="en-US" sz="2400" dirty="0" smtClean="0"/>
              <a:t>prevalence</a:t>
            </a:r>
            <a:endParaRPr lang="en-US" sz="2400" dirty="0"/>
          </a:p>
          <a:p>
            <a:pPr lvl="1"/>
            <a:r>
              <a:rPr lang="en-US" sz="2400" dirty="0" smtClean="0"/>
              <a:t>Bilateral </a:t>
            </a:r>
            <a:r>
              <a:rPr lang="en-US" sz="2400" dirty="0"/>
              <a:t>lung pathology complicated by monolateral atelectasis, pneumothorax or </a:t>
            </a:r>
            <a:r>
              <a:rPr lang="en-US" sz="2400" dirty="0" smtClean="0"/>
              <a:t>fistulae</a:t>
            </a:r>
          </a:p>
          <a:p>
            <a:pPr lvl="1"/>
            <a:r>
              <a:rPr lang="en-US" sz="2400" dirty="0" smtClean="0"/>
              <a:t>Bilateral </a:t>
            </a:r>
            <a:r>
              <a:rPr lang="en-US" sz="2400" dirty="0"/>
              <a:t>lung pathology with the patient in obliged </a:t>
            </a:r>
            <a:r>
              <a:rPr lang="en-US" sz="2400" dirty="0" smtClean="0"/>
              <a:t>to lay on </a:t>
            </a:r>
            <a:r>
              <a:rPr lang="en-US" sz="2400" dirty="0"/>
              <a:t>one </a:t>
            </a:r>
            <a:r>
              <a:rPr lang="en-US" sz="2400" dirty="0" smtClean="0"/>
              <a:t>side</a:t>
            </a:r>
          </a:p>
          <a:p>
            <a:pPr lvl="1"/>
            <a:r>
              <a:rPr lang="en-US" sz="2400" dirty="0" smtClean="0"/>
              <a:t>One </a:t>
            </a:r>
            <a:r>
              <a:rPr lang="en-US" sz="2400" dirty="0"/>
              <a:t>lung ventilation during cardiothoracic surgery</a:t>
            </a:r>
          </a:p>
          <a:p>
            <a:pPr lvl="1"/>
            <a:r>
              <a:rPr lang="en-US" sz="2400" dirty="0" smtClean="0"/>
              <a:t>Re-ventilation </a:t>
            </a:r>
            <a:r>
              <a:rPr lang="en-US" sz="2400" dirty="0"/>
              <a:t>of the collapsed lung after cardiothoracic surgery. Post-operative phase </a:t>
            </a:r>
            <a:r>
              <a:rPr lang="en-US" sz="2400" dirty="0" smtClean="0"/>
              <a:t>of cardiothoracic </a:t>
            </a:r>
            <a:r>
              <a:rPr lang="en-US" sz="2400" dirty="0"/>
              <a:t>surgery.</a:t>
            </a:r>
          </a:p>
        </p:txBody>
      </p:sp>
    </p:spTree>
    <p:extLst>
      <p:ext uri="{BB962C8B-B14F-4D97-AF65-F5344CB8AC3E}">
        <p14:creationId xmlns:p14="http://schemas.microsoft.com/office/powerpoint/2010/main" val="15190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OBJECTIVES</a:t>
            </a:r>
            <a:endParaRPr lang="en-US" sz="3600" i="1" smtClean="0"/>
          </a:p>
        </p:txBody>
      </p:sp>
      <p:sp>
        <p:nvSpPr>
          <p:cNvPr id="753667" name="Rectangle 3"/>
          <p:cNvSpPr>
            <a:spLocks noGrp="1" noChangeArrowheads="1"/>
          </p:cNvSpPr>
          <p:nvPr>
            <p:ph idx="1"/>
          </p:nvPr>
        </p:nvSpPr>
        <p:spPr>
          <a:xfrm>
            <a:off x="365604" y="1664804"/>
            <a:ext cx="8305800" cy="44592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i="1" dirty="0" smtClean="0"/>
              <a:t>At the end of this module, the student should be able to…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describe the different types of </a:t>
            </a:r>
            <a:r>
              <a:rPr lang="en-US" dirty="0" err="1" smtClean="0"/>
              <a:t>endobronchial</a:t>
            </a:r>
            <a:r>
              <a:rPr lang="en-US" dirty="0" smtClean="0"/>
              <a:t> tubes (EBT).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explain </a:t>
            </a:r>
            <a:r>
              <a:rPr lang="en-US" dirty="0" smtClean="0"/>
              <a:t>when an EBT may be indicated.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given </a:t>
            </a:r>
            <a:r>
              <a:rPr lang="en-US" dirty="0" smtClean="0">
                <a:cs typeface="Times New Roman" pitchFamily="18" charset="0"/>
              </a:rPr>
              <a:t>a patient scenario, determine the proper size </a:t>
            </a:r>
            <a:r>
              <a:rPr lang="en-US" dirty="0" smtClean="0">
                <a:cs typeface="Times New Roman" pitchFamily="18" charset="0"/>
              </a:rPr>
              <a:t>EBT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explain </a:t>
            </a:r>
            <a:r>
              <a:rPr lang="en-US" dirty="0" smtClean="0">
                <a:cs typeface="Times New Roman" pitchFamily="18" charset="0"/>
              </a:rPr>
              <a:t>how to determine that the EBT is positioned properly.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243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Lung </a:t>
            </a:r>
            <a:r>
              <a:rPr lang="en-US" dirty="0">
                <a:cs typeface="Times New Roman" pitchFamily="18" charset="0"/>
              </a:rPr>
              <a:t>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268760"/>
            <a:ext cx="8242684" cy="5208240"/>
          </a:xfrm>
        </p:spPr>
        <p:txBody>
          <a:bodyPr/>
          <a:lstStyle/>
          <a:p>
            <a:r>
              <a:rPr lang="en-US" b="1" dirty="0"/>
              <a:t>Advantages</a:t>
            </a:r>
          </a:p>
          <a:p>
            <a:pPr lvl="1"/>
            <a:r>
              <a:rPr lang="en-US" sz="2400" dirty="0" smtClean="0"/>
              <a:t>Increase </a:t>
            </a:r>
            <a:r>
              <a:rPr lang="en-US" sz="2400" dirty="0"/>
              <a:t>of functional residual capacity and effective ventilation in the more damaged lung</a:t>
            </a:r>
          </a:p>
          <a:p>
            <a:pPr lvl="1"/>
            <a:r>
              <a:rPr lang="en-US" sz="2400" dirty="0" smtClean="0"/>
              <a:t>Reduction </a:t>
            </a:r>
            <a:r>
              <a:rPr lang="en-US" sz="2400" dirty="0"/>
              <a:t>of hyperventilation and barotrauma in the less damaged lung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of selective PEEP in the two lungs</a:t>
            </a:r>
          </a:p>
          <a:p>
            <a:pPr lvl="1"/>
            <a:r>
              <a:rPr lang="en-US" sz="2400" dirty="0" smtClean="0"/>
              <a:t>Isolation </a:t>
            </a:r>
            <a:r>
              <a:rPr lang="en-US" sz="2400" dirty="0"/>
              <a:t>of secretions of the infected pulmonary areas hence less risk of </a:t>
            </a:r>
            <a:r>
              <a:rPr lang="en-US" sz="2400" dirty="0" smtClean="0"/>
              <a:t>diffusion of the infection from </a:t>
            </a:r>
            <a:r>
              <a:rPr lang="en-US" sz="2400" dirty="0"/>
              <a:t>one lung to the other.</a:t>
            </a:r>
          </a:p>
          <a:p>
            <a:pPr lvl="1"/>
            <a:r>
              <a:rPr lang="en-US" sz="2400" dirty="0" smtClean="0"/>
              <a:t>One </a:t>
            </a:r>
            <a:r>
              <a:rPr lang="en-US" sz="2400" dirty="0"/>
              <a:t>lung ventilation during cardiothoracic surgery</a:t>
            </a:r>
          </a:p>
          <a:p>
            <a:pPr lvl="1"/>
            <a:r>
              <a:rPr lang="en-US" sz="2400" dirty="0" err="1" smtClean="0"/>
              <a:t>Reventilation</a:t>
            </a:r>
            <a:r>
              <a:rPr lang="en-US" sz="2400" dirty="0" smtClean="0"/>
              <a:t> </a:t>
            </a:r>
            <a:r>
              <a:rPr lang="en-US" sz="2400" dirty="0"/>
              <a:t>of the collapsed lung after cardiothoracic surgery</a:t>
            </a:r>
          </a:p>
        </p:txBody>
      </p:sp>
    </p:spTree>
    <p:extLst>
      <p:ext uri="{BB962C8B-B14F-4D97-AF65-F5344CB8AC3E}">
        <p14:creationId xmlns:p14="http://schemas.microsoft.com/office/powerpoint/2010/main" val="7125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Independent Lung </a:t>
            </a:r>
            <a:r>
              <a:rPr lang="en-US" dirty="0">
                <a:cs typeface="Times New Roman" pitchFamily="18" charset="0"/>
              </a:rPr>
              <a:t>Ventilation</a:t>
            </a:r>
            <a:endParaRPr lang="en-US" dirty="0" smtClean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24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Considerations &amp; Precautions – </a:t>
            </a:r>
            <a:r>
              <a:rPr lang="en-US" sz="2800" b="1" u="sng" dirty="0" smtClean="0">
                <a:cs typeface="Times New Roman" pitchFamily="18" charset="0"/>
              </a:rPr>
              <a:t>Ventilator settings during </a:t>
            </a:r>
            <a:r>
              <a:rPr lang="en-US" sz="2800" b="1" u="sng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synchronized </a:t>
            </a:r>
            <a:r>
              <a:rPr lang="en-US" sz="2800" b="1" u="sng" dirty="0" smtClean="0">
                <a:cs typeface="Times New Roman" pitchFamily="18" charset="0"/>
              </a:rPr>
              <a:t>ventilation</a:t>
            </a:r>
          </a:p>
          <a:p>
            <a:pPr eaLnBrk="1" hangingPunct="1">
              <a:lnSpc>
                <a:spcPct val="90000"/>
              </a:lnSpc>
            </a:pPr>
            <a:endParaRPr lang="en-US" sz="2800" b="1" u="sng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Variable between lungs: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F</a:t>
            </a:r>
            <a:r>
              <a:rPr lang="en-US" sz="1800" dirty="0" smtClean="0">
                <a:cs typeface="Times New Roman" pitchFamily="18" charset="0"/>
              </a:rPr>
              <a:t>iO</a:t>
            </a:r>
            <a:r>
              <a:rPr lang="en-US" sz="1800" baseline="-25000" dirty="0" smtClean="0">
                <a:cs typeface="Times New Roman" pitchFamily="18" charset="0"/>
              </a:rPr>
              <a:t>2</a:t>
            </a:r>
            <a:endParaRPr lang="en-US" sz="2000" baseline="-25000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PEEP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Mode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Flows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Volumes (50% each) 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Same for both lungs: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Rate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114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Independent Lung </a:t>
            </a:r>
            <a:r>
              <a:rPr lang="en-US" dirty="0">
                <a:cs typeface="Times New Roman" pitchFamily="18" charset="0"/>
              </a:rPr>
              <a:t>Ventilation</a:t>
            </a:r>
            <a:endParaRPr lang="en-US" dirty="0" smtClean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97888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Considerations &amp; Precautions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cs typeface="Times New Roman" pitchFamily="18" charset="0"/>
              </a:rPr>
              <a:t>                   </a:t>
            </a:r>
            <a:r>
              <a:rPr lang="en-US" b="1" u="sng" dirty="0" smtClean="0">
                <a:cs typeface="Times New Roman" pitchFamily="18" charset="0"/>
              </a:rPr>
              <a:t>Independent  Lung Procedures:</a:t>
            </a:r>
            <a:r>
              <a:rPr lang="en-US" sz="3600" b="1" dirty="0" smtClean="0"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>
                <a:cs typeface="Times New Roman" pitchFamily="18" charset="0"/>
              </a:rPr>
              <a:t>You must decide which lung &amp; how much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i="1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Aerosol therapy </a:t>
            </a:r>
            <a:r>
              <a:rPr lang="en-US" sz="2000" i="1" dirty="0" smtClean="0">
                <a:cs typeface="Times New Roman" pitchFamily="18" charset="0"/>
              </a:rPr>
              <a:t>(Bronchodilators, antibiotics, surfactant, </a:t>
            </a:r>
            <a:r>
              <a:rPr lang="en-US" sz="2000" i="1" dirty="0" err="1" smtClean="0">
                <a:cs typeface="Times New Roman" pitchFamily="18" charset="0"/>
              </a:rPr>
              <a:t>mucolytics</a:t>
            </a:r>
            <a:r>
              <a:rPr lang="en-US" sz="2000" i="1" dirty="0" smtClean="0">
                <a:cs typeface="Times New Roman" pitchFamily="18" charset="0"/>
              </a:rPr>
              <a:t>…)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Humidification </a:t>
            </a:r>
            <a:r>
              <a:rPr lang="en-US" sz="2000" i="1" dirty="0" smtClean="0">
                <a:cs typeface="Times New Roman" pitchFamily="18" charset="0"/>
              </a:rPr>
              <a:t>(fluids and heated water bath)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Suctioning </a:t>
            </a:r>
            <a:r>
              <a:rPr lang="en-US" sz="2000" i="1" dirty="0" smtClean="0">
                <a:cs typeface="Times New Roman" pitchFamily="18" charset="0"/>
              </a:rPr>
              <a:t>(extra long &amp; smaller 4-6 </a:t>
            </a:r>
            <a:r>
              <a:rPr lang="en-US" sz="2000" i="1" dirty="0" err="1" smtClean="0">
                <a:cs typeface="Times New Roman" pitchFamily="18" charset="0"/>
              </a:rPr>
              <a:t>Fr</a:t>
            </a:r>
            <a:r>
              <a:rPr lang="en-US" sz="2000" i="1" dirty="0" smtClean="0">
                <a:cs typeface="Times New Roman" pitchFamily="18" charset="0"/>
              </a:rPr>
              <a:t> and separate)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Graphics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Mechanics </a:t>
            </a:r>
            <a:r>
              <a:rPr lang="en-US" sz="2000" i="1" dirty="0" smtClean="0">
                <a:cs typeface="Times New Roman" pitchFamily="18" charset="0"/>
              </a:rPr>
              <a:t>(Cs &amp; Raw)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E</a:t>
            </a:r>
            <a:r>
              <a:rPr lang="en-US" sz="1800" dirty="0" smtClean="0">
                <a:cs typeface="Times New Roman" pitchFamily="18" charset="0"/>
              </a:rPr>
              <a:t>t</a:t>
            </a:r>
            <a:r>
              <a:rPr lang="en-US" sz="1600" dirty="0" smtClean="0">
                <a:cs typeface="Times New Roman" pitchFamily="18" charset="0"/>
              </a:rPr>
              <a:t>CO</a:t>
            </a:r>
            <a:r>
              <a:rPr lang="en-US" sz="1600" baseline="-25000" dirty="0" smtClean="0">
                <a:cs typeface="Times New Roman" pitchFamily="18" charset="0"/>
              </a:rPr>
              <a:t>2</a:t>
            </a:r>
            <a:r>
              <a:rPr lang="en-US" sz="2000" dirty="0" smtClean="0">
                <a:cs typeface="Times New Roman" pitchFamily="18" charset="0"/>
              </a:rPr>
              <a:t> Monitoring </a:t>
            </a:r>
            <a:r>
              <a:rPr lang="en-US" sz="2000" i="1" dirty="0" smtClean="0">
                <a:cs typeface="Times New Roman" pitchFamily="18" charset="0"/>
              </a:rPr>
              <a:t>(monitor </a:t>
            </a:r>
            <a:r>
              <a:rPr lang="en-US" sz="2000" i="1" dirty="0" err="1" smtClean="0">
                <a:cs typeface="Times New Roman" pitchFamily="18" charset="0"/>
              </a:rPr>
              <a:t>Vd</a:t>
            </a:r>
            <a:r>
              <a:rPr lang="en-US" sz="2000" i="1" dirty="0" smtClean="0">
                <a:cs typeface="Times New Roman" pitchFamily="18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Documentation </a:t>
            </a:r>
            <a:r>
              <a:rPr lang="en-US" sz="2000" i="1" dirty="0" smtClean="0">
                <a:cs typeface="Times New Roman" pitchFamily="18" charset="0"/>
              </a:rPr>
              <a:t>(one form with right and left documented)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65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Lung </a:t>
            </a:r>
            <a:r>
              <a:rPr lang="en-US" dirty="0">
                <a:cs typeface="Times New Roman" pitchFamily="18" charset="0"/>
              </a:rPr>
              <a:t>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REMOVAL:</a:t>
            </a:r>
          </a:p>
          <a:p>
            <a:endParaRPr lang="en-US" dirty="0"/>
          </a:p>
          <a:p>
            <a:pPr lvl="1"/>
            <a:r>
              <a:rPr lang="en-US" dirty="0" smtClean="0"/>
              <a:t>Improvement </a:t>
            </a:r>
            <a:r>
              <a:rPr lang="en-US" dirty="0"/>
              <a:t>of chest x-ray</a:t>
            </a:r>
          </a:p>
          <a:p>
            <a:pPr lvl="1"/>
            <a:r>
              <a:rPr lang="en-US" dirty="0" smtClean="0"/>
              <a:t>Reduction </a:t>
            </a:r>
            <a:r>
              <a:rPr lang="en-US" dirty="0"/>
              <a:t>of F</a:t>
            </a:r>
            <a:r>
              <a:rPr lang="en-US" sz="2400" dirty="0"/>
              <a:t>i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dirty="0"/>
              <a:t> &lt; </a:t>
            </a:r>
            <a:r>
              <a:rPr lang="en-US" dirty="0" smtClean="0"/>
              <a:t>0.40</a:t>
            </a:r>
            <a:endParaRPr lang="en-US" dirty="0"/>
          </a:p>
          <a:p>
            <a:pPr lvl="1"/>
            <a:r>
              <a:rPr lang="en-US" dirty="0" smtClean="0"/>
              <a:t>Improvement </a:t>
            </a:r>
            <a:r>
              <a:rPr lang="en-US" dirty="0"/>
              <a:t>of compliance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80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OBJECTIVES</a:t>
            </a:r>
            <a:endParaRPr lang="en-US" sz="3600" i="1" smtClean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305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 smtClean="0"/>
              <a:t>At the end of this module, the student should be able to…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itchFamily="18" charset="0"/>
              </a:rPr>
              <a:t>explain patient transport options with a EBT.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itchFamily="18" charset="0"/>
              </a:rPr>
              <a:t>describe </a:t>
            </a:r>
            <a:r>
              <a:rPr lang="en-US" dirty="0" smtClean="0">
                <a:cs typeface="Times New Roman" pitchFamily="18" charset="0"/>
              </a:rPr>
              <a:t>the different unilateral lung procedures that might be necessary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itchFamily="18" charset="0"/>
              </a:rPr>
              <a:t>explain </a:t>
            </a:r>
            <a:r>
              <a:rPr lang="en-US" dirty="0" smtClean="0">
                <a:cs typeface="Times New Roman" pitchFamily="18" charset="0"/>
              </a:rPr>
              <a:t>the considerations when ventilating a patient with independent lung ventilation.</a:t>
            </a:r>
          </a:p>
          <a:p>
            <a:pPr lvl="1" eaLnBrk="1" hangingPunct="1">
              <a:defRPr/>
            </a:pPr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366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Major Topics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marL="660400" indent="-660400" eaLnBrk="1" hangingPunct="1">
              <a:buFontTx/>
              <a:buAutoNum type="alphaLcPeriod"/>
            </a:pPr>
            <a:r>
              <a:rPr lang="en-US" smtClean="0"/>
              <a:t>Unilateral Procedures</a:t>
            </a:r>
          </a:p>
          <a:p>
            <a:pPr marL="660400" indent="-660400" eaLnBrk="1" hangingPunct="1">
              <a:buFontTx/>
              <a:buAutoNum type="alphaLcPeriod"/>
            </a:pPr>
            <a:r>
              <a:rPr lang="en-US" smtClean="0"/>
              <a:t>Endobronchial Tubes</a:t>
            </a:r>
          </a:p>
          <a:p>
            <a:pPr marL="660400" indent="-660400" eaLnBrk="1" hangingPunct="1">
              <a:buFontTx/>
              <a:buAutoNum type="alphaLcPeriod"/>
            </a:pPr>
            <a:r>
              <a:rPr lang="en-US" smtClean="0"/>
              <a:t>Independent Lung Ventilation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325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Unilateral Procedures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3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Bronchoscopy</a:t>
            </a:r>
          </a:p>
          <a:p>
            <a:pPr>
              <a:defRPr/>
            </a:pPr>
            <a:r>
              <a:rPr lang="en-US" dirty="0" smtClean="0"/>
              <a:t>BAL-</a:t>
            </a:r>
            <a:r>
              <a:rPr lang="en-US" dirty="0" err="1" smtClean="0"/>
              <a:t>Cath</a:t>
            </a:r>
            <a:r>
              <a:rPr lang="en-US" dirty="0" smtClean="0"/>
              <a:t> sampling</a:t>
            </a:r>
          </a:p>
          <a:p>
            <a:pPr>
              <a:defRPr/>
            </a:pPr>
            <a:r>
              <a:rPr lang="en-US" dirty="0" smtClean="0"/>
              <a:t>CPT</a:t>
            </a:r>
          </a:p>
          <a:p>
            <a:pPr>
              <a:defRPr/>
            </a:pPr>
            <a:r>
              <a:rPr lang="en-US" dirty="0" smtClean="0"/>
              <a:t>Side-lying</a:t>
            </a:r>
          </a:p>
          <a:p>
            <a:pPr>
              <a:defRPr/>
            </a:pPr>
            <a:r>
              <a:rPr lang="en-US" dirty="0" smtClean="0"/>
              <a:t>Left lung suctioning (</a:t>
            </a:r>
            <a:r>
              <a:rPr lang="en-US" dirty="0" err="1" smtClean="0"/>
              <a:t>coude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Endobronchial intubation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Independent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ung ventilation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Side-lying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Patients normally in upright position</a:t>
            </a:r>
          </a:p>
          <a:p>
            <a:pPr lvl="1"/>
            <a:r>
              <a:rPr lang="en-US" sz="2400" dirty="0" smtClean="0"/>
              <a:t>Maximized lung volumes and capacities</a:t>
            </a:r>
          </a:p>
          <a:p>
            <a:pPr lvl="1"/>
            <a:r>
              <a:rPr lang="en-US" sz="2400" dirty="0" smtClean="0"/>
              <a:t>Decreased VAP risk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Side-lying position with unilateral disease or disorder</a:t>
            </a:r>
          </a:p>
          <a:p>
            <a:pPr lvl="1"/>
            <a:r>
              <a:rPr lang="en-US" sz="2400" dirty="0" smtClean="0"/>
              <a:t>Good lung down</a:t>
            </a:r>
          </a:p>
          <a:p>
            <a:pPr lvl="1"/>
            <a:r>
              <a:rPr lang="en-US" sz="2400" dirty="0" smtClean="0"/>
              <a:t>Increases blood flow to better lung and improves V/Q matching</a:t>
            </a:r>
          </a:p>
          <a:p>
            <a:pPr lvl="1"/>
            <a:r>
              <a:rPr lang="en-US" sz="2400" dirty="0" smtClean="0"/>
              <a:t>Increase in oxygenation and  P</a:t>
            </a:r>
            <a:r>
              <a:rPr lang="en-US" sz="2000" dirty="0" smtClean="0"/>
              <a:t>a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2</a:t>
            </a:r>
            <a:endParaRPr lang="en-US" sz="2400" baseline="-25000" dirty="0" smtClean="0"/>
          </a:p>
          <a:p>
            <a:pPr lvl="1"/>
            <a:r>
              <a:rPr lang="en-US" sz="2400" dirty="0" smtClean="0"/>
              <a:t>Minimal effect on ventilation and P</a:t>
            </a:r>
            <a:r>
              <a:rPr lang="en-US" sz="2000" dirty="0" smtClean="0"/>
              <a:t>a</a:t>
            </a:r>
            <a:r>
              <a:rPr lang="en-US" sz="1800" dirty="0" smtClean="0"/>
              <a:t>CO</a:t>
            </a:r>
            <a:r>
              <a:rPr lang="en-US" sz="1800" baseline="-25000" dirty="0" smtClean="0"/>
              <a:t>2</a:t>
            </a:r>
            <a:endParaRPr lang="en-US" sz="2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6705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Left lung suctioning (coude)</a:t>
            </a: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enhances entry into the left lung?</a:t>
            </a:r>
          </a:p>
          <a:p>
            <a:pPr lvl="1"/>
            <a:r>
              <a:rPr lang="en-US" smtClean="0"/>
              <a:t>Coude catheter (L Bronchotrac)</a:t>
            </a:r>
          </a:p>
          <a:p>
            <a:pPr lvl="1"/>
            <a:r>
              <a:rPr lang="en-US" smtClean="0"/>
              <a:t>Supine positioning</a:t>
            </a:r>
          </a:p>
          <a:p>
            <a:pPr lvl="1"/>
            <a:r>
              <a:rPr lang="en-US" smtClean="0"/>
              <a:t>Left side lying</a:t>
            </a:r>
          </a:p>
          <a:p>
            <a:pPr lvl="1"/>
            <a:r>
              <a:rPr lang="en-US" smtClean="0"/>
              <a:t>Head turned to left side</a:t>
            </a:r>
          </a:p>
          <a:p>
            <a:pPr lvl="1"/>
            <a:r>
              <a:rPr lang="en-US" smtClean="0"/>
              <a:t>Tracheostomy tube in place vs. ET tube</a:t>
            </a:r>
          </a:p>
        </p:txBody>
      </p:sp>
    </p:spTree>
    <p:extLst>
      <p:ext uri="{BB962C8B-B14F-4D97-AF65-F5344CB8AC3E}">
        <p14:creationId xmlns:p14="http://schemas.microsoft.com/office/powerpoint/2010/main" val="22134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</TotalTime>
  <Words>934</Words>
  <Application>Microsoft Office PowerPoint</Application>
  <PresentationFormat>On-screen Show (4:3)</PresentationFormat>
  <Paragraphs>210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RSPT 2335</vt:lpstr>
      <vt:lpstr>Parts of Module A AIRWAY MANAGEMENT</vt:lpstr>
      <vt:lpstr>OBJECTIVES</vt:lpstr>
      <vt:lpstr>OBJECTIVES</vt:lpstr>
      <vt:lpstr>Major Topics</vt:lpstr>
      <vt:lpstr>Unilateral Procedures</vt:lpstr>
      <vt:lpstr>Unilateral Procedures</vt:lpstr>
      <vt:lpstr>Side-lying</vt:lpstr>
      <vt:lpstr>Left lung suctioning (coude)</vt:lpstr>
      <vt:lpstr>Endobronchial Tubes</vt:lpstr>
      <vt:lpstr>Endobronchial Tubes</vt:lpstr>
      <vt:lpstr>Endobronchial Tubes</vt:lpstr>
      <vt:lpstr>Endobronchial Tubes</vt:lpstr>
      <vt:lpstr>PowerPoint Presentation</vt:lpstr>
      <vt:lpstr>PowerPoint Presentation</vt:lpstr>
      <vt:lpstr>PowerPoint Presentation</vt:lpstr>
      <vt:lpstr>WEBSITES</vt:lpstr>
      <vt:lpstr>PowerPoint Presentation</vt:lpstr>
      <vt:lpstr>Endobronchial Tubes</vt:lpstr>
      <vt:lpstr>Endobronchial Tubes</vt:lpstr>
      <vt:lpstr>Endobronchial Tubes</vt:lpstr>
      <vt:lpstr>Endobronchial Tubes</vt:lpstr>
      <vt:lpstr>Endobronchial Tubes</vt:lpstr>
      <vt:lpstr>Endobronchial Tubes</vt:lpstr>
      <vt:lpstr>Transport  Do lungs need separate ventilation or can they be combined?</vt:lpstr>
      <vt:lpstr>Endobronchial Tubes</vt:lpstr>
      <vt:lpstr>Independent Lung Ventilation</vt:lpstr>
      <vt:lpstr>Independent Lung Ventilation</vt:lpstr>
      <vt:lpstr>Independent Lung Ventilation</vt:lpstr>
      <vt:lpstr>Independent Lung Ventilation</vt:lpstr>
      <vt:lpstr>Independent Lung Ventilation</vt:lpstr>
      <vt:lpstr>Independent Lung Ventilation</vt:lpstr>
      <vt:lpstr>Independent Lung Ventilation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Waves Template</dc:title>
  <dc:creator>Presentation Magazine</dc:creator>
  <cp:lastModifiedBy>Zahodnic, Richard</cp:lastModifiedBy>
  <cp:revision>98</cp:revision>
  <cp:lastPrinted>2015-08-03T18:53:01Z</cp:lastPrinted>
  <dcterms:modified xsi:type="dcterms:W3CDTF">2015-08-03T18:53:06Z</dcterms:modified>
</cp:coreProperties>
</file>