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9"/>
  </p:notesMasterIdLst>
  <p:handoutMasterIdLst>
    <p:handoutMasterId r:id="rId60"/>
  </p:handoutMasterIdLst>
  <p:sldIdLst>
    <p:sldId id="391" r:id="rId2"/>
    <p:sldId id="392" r:id="rId3"/>
    <p:sldId id="394" r:id="rId4"/>
    <p:sldId id="396" r:id="rId5"/>
    <p:sldId id="397" r:id="rId6"/>
    <p:sldId id="398" r:id="rId7"/>
    <p:sldId id="400" r:id="rId8"/>
    <p:sldId id="401" r:id="rId9"/>
    <p:sldId id="402" r:id="rId10"/>
    <p:sldId id="403" r:id="rId11"/>
    <p:sldId id="404" r:id="rId12"/>
    <p:sldId id="405" r:id="rId13"/>
    <p:sldId id="469"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CC"/>
    <a:srgbClr val="FF00FF"/>
    <a:srgbClr val="FF0080"/>
    <a:srgbClr val="5D7E9D"/>
    <a:srgbClr val="191919"/>
    <a:srgbClr val="8000FF"/>
    <a:srgbClr val="6666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1172" autoAdjust="0"/>
    <p:restoredTop sz="91734" autoAdjust="0"/>
  </p:normalViewPr>
  <p:slideViewPr>
    <p:cSldViewPr snapToObjects="1">
      <p:cViewPr>
        <p:scale>
          <a:sx n="50" d="100"/>
          <a:sy n="50" d="100"/>
        </p:scale>
        <p:origin x="-1157"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smtClean="0"/>
            </a:lvl1pPr>
          </a:lstStyle>
          <a:p>
            <a:pPr>
              <a:defRPr/>
            </a:pPr>
            <a:fld id="{52C81347-F499-4826-81E9-B62659454182}" type="slidenum">
              <a:rPr lang="en-US" altLang="en-US"/>
              <a:pPr>
                <a:defRPr/>
              </a:pPr>
              <a:t>‹#›</a:t>
            </a:fld>
            <a:endParaRPr lang="en-US" altLang="en-US"/>
          </a:p>
        </p:txBody>
      </p:sp>
    </p:spTree>
    <p:extLst>
      <p:ext uri="{BB962C8B-B14F-4D97-AF65-F5344CB8AC3E}">
        <p14:creationId xmlns:p14="http://schemas.microsoft.com/office/powerpoint/2010/main" val="127635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smtClean="0"/>
            </a:lvl1pPr>
          </a:lstStyle>
          <a:p>
            <a:pPr>
              <a:defRPr/>
            </a:pPr>
            <a:fld id="{E54120BA-683D-4D30-A4B4-A4C3B5DC2EEA}" type="slidenum">
              <a:rPr lang="en-US" altLang="en-US"/>
              <a:pPr>
                <a:defRPr/>
              </a:pPr>
              <a:t>‹#›</a:t>
            </a:fld>
            <a:endParaRPr lang="en-US" altLang="en-US"/>
          </a:p>
        </p:txBody>
      </p:sp>
    </p:spTree>
    <p:extLst>
      <p:ext uri="{BB962C8B-B14F-4D97-AF65-F5344CB8AC3E}">
        <p14:creationId xmlns:p14="http://schemas.microsoft.com/office/powerpoint/2010/main" val="374110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D9F3F8-F33C-43E3-859B-D20CD0E05CF6}" type="slidenum">
              <a:rPr lang="en-US" altLang="en-US" smtClean="0"/>
              <a:pPr>
                <a:defRPr/>
              </a:pPr>
              <a:t>‹#›</a:t>
            </a:fld>
            <a:endParaRPr lang="en-US" altLang="en-US"/>
          </a:p>
        </p:txBody>
      </p:sp>
    </p:spTree>
    <p:extLst>
      <p:ext uri="{BB962C8B-B14F-4D97-AF65-F5344CB8AC3E}">
        <p14:creationId xmlns:p14="http://schemas.microsoft.com/office/powerpoint/2010/main" val="23792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A2D3AB-39B4-4452-AAE7-7FB2D7C785D1}" type="slidenum">
              <a:rPr lang="en-US" altLang="en-US" smtClean="0"/>
              <a:pPr>
                <a:defRPr/>
              </a:pPr>
              <a:t>‹#›</a:t>
            </a:fld>
            <a:endParaRPr lang="en-US" altLang="en-US"/>
          </a:p>
        </p:txBody>
      </p:sp>
    </p:spTree>
    <p:extLst>
      <p:ext uri="{BB962C8B-B14F-4D97-AF65-F5344CB8AC3E}">
        <p14:creationId xmlns:p14="http://schemas.microsoft.com/office/powerpoint/2010/main" val="313015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F7883C-AFF0-4CFB-9887-14FE3220DBC8}" type="slidenum">
              <a:rPr lang="en-US" altLang="en-US" smtClean="0"/>
              <a:pPr>
                <a:defRPr/>
              </a:pPr>
              <a:t>‹#›</a:t>
            </a:fld>
            <a:endParaRPr lang="en-US" altLang="en-US"/>
          </a:p>
        </p:txBody>
      </p:sp>
    </p:spTree>
    <p:extLst>
      <p:ext uri="{BB962C8B-B14F-4D97-AF65-F5344CB8AC3E}">
        <p14:creationId xmlns:p14="http://schemas.microsoft.com/office/powerpoint/2010/main" val="191977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10197-2870-4F15-B82C-94FD3B9E5BBB}" type="slidenum">
              <a:rPr lang="en-US" altLang="en-US" smtClean="0"/>
              <a:pPr>
                <a:defRPr/>
              </a:pPr>
              <a:t>‹#›</a:t>
            </a:fld>
            <a:endParaRPr lang="en-US" altLang="en-US"/>
          </a:p>
        </p:txBody>
      </p:sp>
    </p:spTree>
    <p:extLst>
      <p:ext uri="{BB962C8B-B14F-4D97-AF65-F5344CB8AC3E}">
        <p14:creationId xmlns:p14="http://schemas.microsoft.com/office/powerpoint/2010/main" val="298878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3BFF8D-FC27-4E12-B06E-5E24C899C6AA}" type="slidenum">
              <a:rPr lang="en-US" altLang="en-US" smtClean="0"/>
              <a:pPr>
                <a:defRPr/>
              </a:pPr>
              <a:t>‹#›</a:t>
            </a:fld>
            <a:endParaRPr lang="en-US" altLang="en-US"/>
          </a:p>
        </p:txBody>
      </p:sp>
    </p:spTree>
    <p:extLst>
      <p:ext uri="{BB962C8B-B14F-4D97-AF65-F5344CB8AC3E}">
        <p14:creationId xmlns:p14="http://schemas.microsoft.com/office/powerpoint/2010/main" val="98191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1E637B-D99C-413D-B93E-238FB7956FE6}" type="slidenum">
              <a:rPr lang="en-US" altLang="en-US" smtClean="0"/>
              <a:pPr>
                <a:defRPr/>
              </a:pPr>
              <a:t>‹#›</a:t>
            </a:fld>
            <a:endParaRPr lang="en-US" altLang="en-US"/>
          </a:p>
        </p:txBody>
      </p:sp>
    </p:spTree>
    <p:extLst>
      <p:ext uri="{BB962C8B-B14F-4D97-AF65-F5344CB8AC3E}">
        <p14:creationId xmlns:p14="http://schemas.microsoft.com/office/powerpoint/2010/main" val="73099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0DF0CAE-5797-4FD3-B733-96DF02C46CB9}" type="slidenum">
              <a:rPr lang="en-US" altLang="en-US" smtClean="0"/>
              <a:pPr>
                <a:defRPr/>
              </a:pPr>
              <a:t>‹#›</a:t>
            </a:fld>
            <a:endParaRPr lang="en-US" altLang="en-US"/>
          </a:p>
        </p:txBody>
      </p:sp>
    </p:spTree>
    <p:extLst>
      <p:ext uri="{BB962C8B-B14F-4D97-AF65-F5344CB8AC3E}">
        <p14:creationId xmlns:p14="http://schemas.microsoft.com/office/powerpoint/2010/main" val="262276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7E49B5-F2B1-403B-86A2-A1087E464C78}" type="slidenum">
              <a:rPr lang="en-US" altLang="en-US" smtClean="0"/>
              <a:pPr>
                <a:defRPr/>
              </a:pPr>
              <a:t>‹#›</a:t>
            </a:fld>
            <a:endParaRPr lang="en-US" altLang="en-US"/>
          </a:p>
        </p:txBody>
      </p:sp>
    </p:spTree>
    <p:extLst>
      <p:ext uri="{BB962C8B-B14F-4D97-AF65-F5344CB8AC3E}">
        <p14:creationId xmlns:p14="http://schemas.microsoft.com/office/powerpoint/2010/main" val="384499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8D71F2-6538-45BB-8BAB-FAADE4C452FF}" type="slidenum">
              <a:rPr lang="en-US" altLang="en-US" smtClean="0"/>
              <a:pPr>
                <a:defRPr/>
              </a:pPr>
              <a:t>‹#›</a:t>
            </a:fld>
            <a:endParaRPr lang="en-US" altLang="en-US"/>
          </a:p>
        </p:txBody>
      </p:sp>
    </p:spTree>
    <p:extLst>
      <p:ext uri="{BB962C8B-B14F-4D97-AF65-F5344CB8AC3E}">
        <p14:creationId xmlns:p14="http://schemas.microsoft.com/office/powerpoint/2010/main" val="174238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903399-A493-42BC-82B2-CF85C0A98A9B}" type="slidenum">
              <a:rPr lang="en-US" altLang="en-US" smtClean="0"/>
              <a:pPr>
                <a:defRPr/>
              </a:pPr>
              <a:t>‹#›</a:t>
            </a:fld>
            <a:endParaRPr lang="en-US" altLang="en-US"/>
          </a:p>
        </p:txBody>
      </p:sp>
    </p:spTree>
    <p:extLst>
      <p:ext uri="{BB962C8B-B14F-4D97-AF65-F5344CB8AC3E}">
        <p14:creationId xmlns:p14="http://schemas.microsoft.com/office/powerpoint/2010/main" val="22830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6CD88D-4811-40B2-9A5E-08C77C33E7A0}" type="slidenum">
              <a:rPr lang="en-US" altLang="en-US" smtClean="0"/>
              <a:pPr>
                <a:defRPr/>
              </a:pPr>
              <a:t>‹#›</a:t>
            </a:fld>
            <a:endParaRPr lang="en-US" altLang="en-US"/>
          </a:p>
        </p:txBody>
      </p:sp>
    </p:spTree>
    <p:extLst>
      <p:ext uri="{BB962C8B-B14F-4D97-AF65-F5344CB8AC3E}">
        <p14:creationId xmlns:p14="http://schemas.microsoft.com/office/powerpoint/2010/main" val="18524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F2734D-480E-47C1-8598-5032E4EC40AD}" type="slidenum">
              <a:rPr lang="en-US" altLang="en-US" smtClean="0"/>
              <a:pPr>
                <a:defRPr/>
              </a:pPr>
              <a:t>‹#›</a:t>
            </a:fld>
            <a:endParaRPr lang="en-US" altLang="en-US"/>
          </a:p>
        </p:txBody>
      </p:sp>
    </p:spTree>
    <p:extLst>
      <p:ext uri="{BB962C8B-B14F-4D97-AF65-F5344CB8AC3E}">
        <p14:creationId xmlns:p14="http://schemas.microsoft.com/office/powerpoint/2010/main" val="16468477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file:///Y:\ELS-IW26-SRC\Course-N\Graphics\Frames\Kacmarek%20Egan's10e-Evolve\ImageTool\PDF\PDF_Output\\033043.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jrmedical.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RSPT </a:t>
            </a:r>
            <a:r>
              <a:rPr lang="en-US" dirty="0" smtClean="0"/>
              <a:t>2335</a:t>
            </a:r>
            <a:endParaRPr lang="en-US" dirty="0" smtClean="0"/>
          </a:p>
        </p:txBody>
      </p:sp>
      <p:sp>
        <p:nvSpPr>
          <p:cNvPr id="3075" name="Rectangle 3"/>
          <p:cNvSpPr>
            <a:spLocks noGrp="1" noChangeArrowheads="1"/>
          </p:cNvSpPr>
          <p:nvPr>
            <p:ph type="subTitle" idx="1"/>
          </p:nvPr>
        </p:nvSpPr>
        <p:spPr>
          <a:xfrm>
            <a:off x="1371600" y="3886200"/>
            <a:ext cx="6400800" cy="2286000"/>
          </a:xfrm>
        </p:spPr>
        <p:txBody>
          <a:bodyPr/>
          <a:lstStyle/>
          <a:p>
            <a:pPr eaLnBrk="1" hangingPunct="1">
              <a:lnSpc>
                <a:spcPct val="80000"/>
              </a:lnSpc>
            </a:pPr>
            <a:r>
              <a:rPr lang="en-US" sz="2800" smtClean="0"/>
              <a:t>MODULE A</a:t>
            </a:r>
          </a:p>
          <a:p>
            <a:pPr eaLnBrk="1" hangingPunct="1">
              <a:lnSpc>
                <a:spcPct val="80000"/>
              </a:lnSpc>
            </a:pPr>
            <a:r>
              <a:rPr lang="en-US" sz="2800" smtClean="0"/>
              <a:t>AIRWAY MANAGEMENT</a:t>
            </a:r>
          </a:p>
          <a:p>
            <a:pPr eaLnBrk="1" hangingPunct="1">
              <a:lnSpc>
                <a:spcPct val="80000"/>
              </a:lnSpc>
            </a:pPr>
            <a:endParaRPr lang="en-US" sz="2800" smtClean="0"/>
          </a:p>
          <a:p>
            <a:pPr eaLnBrk="1" hangingPunct="1">
              <a:lnSpc>
                <a:spcPct val="80000"/>
              </a:lnSpc>
            </a:pPr>
            <a:r>
              <a:rPr lang="en-US" sz="2800" smtClean="0">
                <a:solidFill>
                  <a:srgbClr val="FF0000"/>
                </a:solidFill>
              </a:rPr>
              <a:t>Part 3</a:t>
            </a:r>
          </a:p>
          <a:p>
            <a:pPr eaLnBrk="1" hangingPunct="1">
              <a:lnSpc>
                <a:spcPct val="80000"/>
              </a:lnSpc>
            </a:pPr>
            <a:r>
              <a:rPr lang="en-US" sz="2800" smtClean="0"/>
              <a:t>Airway Clearance</a:t>
            </a:r>
          </a:p>
        </p:txBody>
      </p:sp>
    </p:spTree>
    <p:custDataLst>
      <p:tags r:id="rId1"/>
    </p:custDataLst>
    <p:extLst>
      <p:ext uri="{BB962C8B-B14F-4D97-AF65-F5344CB8AC3E}">
        <p14:creationId xmlns:p14="http://schemas.microsoft.com/office/powerpoint/2010/main" val="36253944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pPr eaLnBrk="1" hangingPunct="1"/>
            <a:r>
              <a:rPr lang="en-US" b="1" dirty="0" smtClean="0">
                <a:cs typeface="Times New Roman" pitchFamily="18" charset="0"/>
              </a:rPr>
              <a:t>Bronchoscopy - Fiberoptic</a:t>
            </a:r>
            <a:endParaRPr lang="en-US" sz="3600" dirty="0" smtClean="0">
              <a:solidFill>
                <a:schemeClr val="tx2">
                  <a:lumMod val="90000"/>
                </a:schemeClr>
              </a:solidFill>
            </a:endParaRPr>
          </a:p>
        </p:txBody>
      </p:sp>
      <p:sp>
        <p:nvSpPr>
          <p:cNvPr id="818179" name="Rectangle 3"/>
          <p:cNvSpPr>
            <a:spLocks noGrp="1" noChangeArrowheads="1"/>
          </p:cNvSpPr>
          <p:nvPr>
            <p:ph idx="1"/>
          </p:nvPr>
        </p:nvSpPr>
        <p:spPr>
          <a:xfrm>
            <a:off x="215516" y="1417638"/>
            <a:ext cx="8640960" cy="4114800"/>
          </a:xfrm>
        </p:spPr>
        <p:txBody>
          <a:bodyPr/>
          <a:lstStyle/>
          <a:p>
            <a:pPr eaLnBrk="1" hangingPunct="1"/>
            <a:r>
              <a:rPr lang="en-US" b="1" dirty="0" smtClean="0">
                <a:cs typeface="Times New Roman" pitchFamily="18" charset="0"/>
              </a:rPr>
              <a:t>A </a:t>
            </a:r>
            <a:r>
              <a:rPr lang="en-US" b="1" i="1" dirty="0" smtClean="0">
                <a:cs typeface="Times New Roman" pitchFamily="18" charset="0"/>
              </a:rPr>
              <a:t>diagnostic and/or therapeutic</a:t>
            </a:r>
            <a:r>
              <a:rPr lang="en-US" b="1" dirty="0" smtClean="0">
                <a:cs typeface="Times New Roman" pitchFamily="18" charset="0"/>
              </a:rPr>
              <a:t> procedure</a:t>
            </a:r>
            <a:r>
              <a:rPr lang="en-US" dirty="0" smtClean="0">
                <a:cs typeface="Times New Roman" pitchFamily="18" charset="0"/>
              </a:rPr>
              <a:t> </a:t>
            </a:r>
          </a:p>
          <a:p>
            <a:pPr eaLnBrk="1" hangingPunct="1"/>
            <a:endParaRPr lang="en-US" dirty="0" smtClean="0">
              <a:cs typeface="Times New Roman" pitchFamily="18" charset="0"/>
            </a:endParaRPr>
          </a:p>
          <a:p>
            <a:pPr lvl="1" eaLnBrk="1" hangingPunct="1"/>
            <a:r>
              <a:rPr lang="en-US" dirty="0" smtClean="0">
                <a:cs typeface="Times New Roman" pitchFamily="18" charset="0"/>
              </a:rPr>
              <a:t>A bronchoscope (approximately 3 feet long) is inserted (usually by a physician) into the upper airway and allows direct visualization of the trachea and bronchi.</a:t>
            </a:r>
          </a:p>
          <a:p>
            <a:pPr lvl="1" eaLnBrk="1" hangingPunct="1"/>
            <a:endParaRPr lang="en-US" dirty="0" smtClean="0">
              <a:cs typeface="Times New Roman" pitchFamily="18" charset="0"/>
            </a:endParaRPr>
          </a:p>
          <a:p>
            <a:pPr lvl="1" eaLnBrk="1" hangingPunct="1"/>
            <a:r>
              <a:rPr lang="en-US" dirty="0" smtClean="0">
                <a:cs typeface="Times New Roman" pitchFamily="18" charset="0"/>
              </a:rPr>
              <a:t>RCPs often </a:t>
            </a:r>
            <a:r>
              <a:rPr lang="en-US" b="1" i="1" u="sng" dirty="0" smtClean="0">
                <a:cs typeface="Times New Roman" pitchFamily="18" charset="0"/>
              </a:rPr>
              <a:t>assist</a:t>
            </a:r>
            <a:r>
              <a:rPr lang="en-US" dirty="0" smtClean="0">
                <a:cs typeface="Times New Roman" pitchFamily="18" charset="0"/>
              </a:rPr>
              <a:t> the physician with this procedure.</a:t>
            </a:r>
            <a:r>
              <a:rPr lang="en-US" dirty="0" smtClean="0"/>
              <a:t> </a:t>
            </a:r>
          </a:p>
        </p:txBody>
      </p:sp>
    </p:spTree>
    <p:custDataLst>
      <p:tags r:id="rId1"/>
    </p:custDataLst>
    <p:extLst>
      <p:ext uri="{BB962C8B-B14F-4D97-AF65-F5344CB8AC3E}">
        <p14:creationId xmlns:p14="http://schemas.microsoft.com/office/powerpoint/2010/main" val="15403155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5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76300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381000" y="614172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a:spcBef>
                <a:spcPct val="50000"/>
              </a:spcBef>
            </a:pPr>
            <a:r>
              <a:rPr lang="en-US" sz="2400" dirty="0">
                <a:solidFill>
                  <a:schemeClr val="tx1"/>
                </a:solidFill>
                <a:latin typeface="+mj-lt"/>
              </a:rPr>
              <a:t>Fiberoptic Bronchoscope</a:t>
            </a:r>
          </a:p>
        </p:txBody>
      </p:sp>
    </p:spTree>
    <p:custDataLst>
      <p:tags r:id="rId1"/>
    </p:custDataLst>
    <p:extLst>
      <p:ext uri="{BB962C8B-B14F-4D97-AF65-F5344CB8AC3E}">
        <p14:creationId xmlns:p14="http://schemas.microsoft.com/office/powerpoint/2010/main" val="29856774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3878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Y:\ELS-IW26-SRC\Course-N\Graphics\Frames\Kacmarek Egan's10e-Evolve\ImageTool\PDF\PDF_Output\\033043.jp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46" y="0"/>
            <a:ext cx="90604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8346" y="4293096"/>
            <a:ext cx="2009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r>
              <a:rPr lang="en-US" sz="1800" b="1" dirty="0">
                <a:solidFill>
                  <a:srgbClr val="C00000"/>
                </a:solidFill>
              </a:rPr>
              <a:t>Instillation &amp; tool port</a:t>
            </a:r>
          </a:p>
        </p:txBody>
      </p:sp>
    </p:spTree>
    <p:extLst>
      <p:ext uri="{BB962C8B-B14F-4D97-AF65-F5344CB8AC3E}">
        <p14:creationId xmlns:p14="http://schemas.microsoft.com/office/powerpoint/2010/main" val="3567754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01813-3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183727"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5791200" y="5791200"/>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sz="2000" b="1" dirty="0">
                <a:solidFill>
                  <a:schemeClr val="tx1"/>
                </a:solidFill>
                <a:latin typeface="Verdana" pitchFamily="34" charset="0"/>
              </a:rPr>
              <a:t>Fiberoptic Laryngoscopy </a:t>
            </a:r>
            <a:endParaRPr lang="en-US" sz="2000" b="1" dirty="0">
              <a:solidFill>
                <a:schemeClr val="tx1"/>
              </a:solidFill>
              <a:latin typeface="Times New Roman" pitchFamily="18" charset="0"/>
            </a:endParaRPr>
          </a:p>
        </p:txBody>
      </p:sp>
      <p:sp>
        <p:nvSpPr>
          <p:cNvPr id="20484" name="Text Box 4"/>
          <p:cNvSpPr txBox="1">
            <a:spLocks noChangeArrowheads="1"/>
          </p:cNvSpPr>
          <p:nvPr/>
        </p:nvSpPr>
        <p:spPr bwMode="auto">
          <a:xfrm>
            <a:off x="7239000" y="685800"/>
            <a:ext cx="190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algn="l" eaLnBrk="1" hangingPunct="1">
              <a:spcBef>
                <a:spcPct val="50000"/>
              </a:spcBef>
            </a:pPr>
            <a:r>
              <a:rPr lang="en-US" sz="2400" dirty="0">
                <a:latin typeface="+mj-lt"/>
              </a:rPr>
              <a:t>Additional tool for intubation</a:t>
            </a:r>
          </a:p>
        </p:txBody>
      </p:sp>
    </p:spTree>
    <p:custDataLst>
      <p:tags r:id="rId1"/>
    </p:custDataLst>
    <p:extLst>
      <p:ext uri="{BB962C8B-B14F-4D97-AF65-F5344CB8AC3E}">
        <p14:creationId xmlns:p14="http://schemas.microsoft.com/office/powerpoint/2010/main" val="10526031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pPr eaLnBrk="1" hangingPunct="1"/>
            <a:r>
              <a:rPr lang="en-US" sz="3600" dirty="0" smtClean="0">
                <a:cs typeface="Times New Roman" pitchFamily="18" charset="0"/>
              </a:rPr>
              <a:t>Bronchoscope Features</a:t>
            </a:r>
          </a:p>
        </p:txBody>
      </p:sp>
      <p:sp>
        <p:nvSpPr>
          <p:cNvPr id="823299" name="Rectangle 3"/>
          <p:cNvSpPr>
            <a:spLocks noGrp="1" noChangeArrowheads="1"/>
          </p:cNvSpPr>
          <p:nvPr>
            <p:ph idx="1"/>
          </p:nvPr>
        </p:nvSpPr>
        <p:spPr>
          <a:xfrm>
            <a:off x="179512" y="1432878"/>
            <a:ext cx="8229600" cy="4495800"/>
          </a:xfrm>
        </p:spPr>
        <p:txBody>
          <a:bodyPr>
            <a:normAutofit lnSpcReduction="10000"/>
          </a:bodyPr>
          <a:lstStyle/>
          <a:p>
            <a:pPr marL="533400" indent="-533400" eaLnBrk="1" hangingPunct="1">
              <a:lnSpc>
                <a:spcPct val="80000"/>
              </a:lnSpc>
              <a:buFontTx/>
              <a:buAutoNum type="arabicPeriod"/>
            </a:pPr>
            <a:r>
              <a:rPr lang="en-US" dirty="0" smtClean="0">
                <a:cs typeface="Times New Roman" pitchFamily="18" charset="0"/>
              </a:rPr>
              <a:t>Fiberoptic light source for </a:t>
            </a:r>
            <a:r>
              <a:rPr lang="en-US" b="1" dirty="0" smtClean="0">
                <a:cs typeface="Times New Roman" pitchFamily="18" charset="0"/>
              </a:rPr>
              <a:t>visualization</a:t>
            </a:r>
          </a:p>
          <a:p>
            <a:pPr marL="533400" indent="-533400" eaLnBrk="1" hangingPunct="1">
              <a:lnSpc>
                <a:spcPct val="80000"/>
              </a:lnSpc>
              <a:buFontTx/>
              <a:buAutoNum type="arabicPeriod"/>
            </a:pPr>
            <a:endParaRPr lang="en-US" b="1" dirty="0" smtClean="0">
              <a:cs typeface="Times New Roman" pitchFamily="18" charset="0"/>
            </a:endParaRPr>
          </a:p>
          <a:p>
            <a:pPr marL="533400" indent="-533400" eaLnBrk="1" hangingPunct="1">
              <a:lnSpc>
                <a:spcPct val="80000"/>
              </a:lnSpc>
              <a:buFontTx/>
              <a:buAutoNum type="arabicPeriod"/>
            </a:pPr>
            <a:r>
              <a:rPr lang="en-US" dirty="0" smtClean="0">
                <a:cs typeface="Times New Roman" pitchFamily="18" charset="0"/>
              </a:rPr>
              <a:t>Suction channel for instilling liquids for </a:t>
            </a:r>
            <a:r>
              <a:rPr lang="en-US" b="1" dirty="0" smtClean="0">
                <a:cs typeface="Times New Roman" pitchFamily="18" charset="0"/>
              </a:rPr>
              <a:t>cell/secretion removal </a:t>
            </a:r>
            <a:r>
              <a:rPr lang="en-US" dirty="0" smtClean="0">
                <a:cs typeface="Times New Roman" pitchFamily="18" charset="0"/>
              </a:rPr>
              <a:t>or </a:t>
            </a:r>
            <a:r>
              <a:rPr lang="en-US" b="1" dirty="0" smtClean="0">
                <a:cs typeface="Times New Roman" pitchFamily="18" charset="0"/>
              </a:rPr>
              <a:t>coagulation</a:t>
            </a:r>
          </a:p>
          <a:p>
            <a:pPr marL="533400" indent="-533400" eaLnBrk="1" hangingPunct="1">
              <a:lnSpc>
                <a:spcPct val="80000"/>
              </a:lnSpc>
              <a:buFontTx/>
              <a:buAutoNum type="arabicPeriod"/>
            </a:pPr>
            <a:endParaRPr lang="en-US" b="1" dirty="0" smtClean="0">
              <a:cs typeface="Times New Roman" pitchFamily="18" charset="0"/>
            </a:endParaRPr>
          </a:p>
          <a:p>
            <a:pPr marL="533400" indent="-533400" eaLnBrk="1" hangingPunct="1">
              <a:lnSpc>
                <a:spcPct val="80000"/>
              </a:lnSpc>
              <a:buFontTx/>
              <a:buAutoNum type="arabicPeriod"/>
            </a:pPr>
            <a:r>
              <a:rPr lang="en-US" dirty="0" smtClean="0">
                <a:cs typeface="Times New Roman" pitchFamily="18" charset="0"/>
              </a:rPr>
              <a:t>Lumen for metal alligator forceps, small wire brush or needle to be passed down so </a:t>
            </a:r>
            <a:r>
              <a:rPr lang="en-US" b="1" dirty="0" smtClean="0">
                <a:cs typeface="Times New Roman" pitchFamily="18" charset="0"/>
              </a:rPr>
              <a:t>tissue specimens</a:t>
            </a:r>
            <a:r>
              <a:rPr lang="en-US" dirty="0" smtClean="0">
                <a:cs typeface="Times New Roman" pitchFamily="18" charset="0"/>
              </a:rPr>
              <a:t> can be obtained</a:t>
            </a:r>
          </a:p>
          <a:p>
            <a:pPr marL="533400" indent="-533400" eaLnBrk="1" hangingPunct="1">
              <a:lnSpc>
                <a:spcPct val="80000"/>
              </a:lnSpc>
              <a:buFontTx/>
              <a:buAutoNum type="arabicPeriod"/>
            </a:pPr>
            <a:endParaRPr lang="en-US" dirty="0" smtClean="0">
              <a:cs typeface="Times New Roman" pitchFamily="18" charset="0"/>
            </a:endParaRPr>
          </a:p>
          <a:p>
            <a:pPr marL="533400" indent="-533400" eaLnBrk="1" hangingPunct="1">
              <a:lnSpc>
                <a:spcPct val="80000"/>
              </a:lnSpc>
              <a:buFontTx/>
              <a:buAutoNum type="arabicPeriod"/>
            </a:pPr>
            <a:r>
              <a:rPr lang="en-US" dirty="0" smtClean="0">
                <a:cs typeface="Times New Roman" pitchFamily="18" charset="0"/>
              </a:rPr>
              <a:t>Lumen allowing </a:t>
            </a:r>
            <a:r>
              <a:rPr lang="en-US" b="1" dirty="0" smtClean="0">
                <a:cs typeface="Times New Roman" pitchFamily="18" charset="0"/>
              </a:rPr>
              <a:t>laser</a:t>
            </a:r>
            <a:r>
              <a:rPr lang="en-US" dirty="0" smtClean="0">
                <a:cs typeface="Times New Roman" pitchFamily="18" charset="0"/>
              </a:rPr>
              <a:t> for removal of abnormal tissue</a:t>
            </a:r>
          </a:p>
        </p:txBody>
      </p:sp>
    </p:spTree>
    <p:custDataLst>
      <p:tags r:id="rId1"/>
    </p:custDataLst>
    <p:extLst>
      <p:ext uri="{BB962C8B-B14F-4D97-AF65-F5344CB8AC3E}">
        <p14:creationId xmlns:p14="http://schemas.microsoft.com/office/powerpoint/2010/main" val="24387024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381000" y="1600200"/>
            <a:ext cx="8610600" cy="4953000"/>
            <a:chOff x="-3" y="-3"/>
            <a:chExt cx="2986" cy="2424"/>
          </a:xfrm>
        </p:grpSpPr>
        <p:grpSp>
          <p:nvGrpSpPr>
            <p:cNvPr id="22532" name="Group 3"/>
            <p:cNvGrpSpPr>
              <a:grpSpLocks/>
            </p:cNvGrpSpPr>
            <p:nvPr/>
          </p:nvGrpSpPr>
          <p:grpSpPr bwMode="auto">
            <a:xfrm>
              <a:off x="0" y="0"/>
              <a:ext cx="2980" cy="2418"/>
              <a:chOff x="0" y="0"/>
              <a:chExt cx="2980" cy="2418"/>
            </a:xfrm>
          </p:grpSpPr>
          <p:grpSp>
            <p:nvGrpSpPr>
              <p:cNvPr id="22534" name="Group 4"/>
              <p:cNvGrpSpPr>
                <a:grpSpLocks/>
              </p:cNvGrpSpPr>
              <p:nvPr/>
            </p:nvGrpSpPr>
            <p:grpSpPr bwMode="auto">
              <a:xfrm>
                <a:off x="0" y="0"/>
                <a:ext cx="1454" cy="403"/>
                <a:chOff x="0" y="0"/>
                <a:chExt cx="1454" cy="403"/>
              </a:xfrm>
            </p:grpSpPr>
            <p:sp>
              <p:nvSpPr>
                <p:cNvPr id="22568" name="Rectangle 5"/>
                <p:cNvSpPr>
                  <a:spLocks noChangeArrowheads="1"/>
                </p:cNvSpPr>
                <p:nvPr/>
              </p:nvSpPr>
              <p:spPr bwMode="auto">
                <a:xfrm>
                  <a:off x="43" y="0"/>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b="1" dirty="0">
                      <a:solidFill>
                        <a:schemeClr val="tx1"/>
                      </a:solidFill>
                      <a:latin typeface="+mj-lt"/>
                    </a:rPr>
                    <a:t>DIAGNOSTIC</a:t>
                  </a:r>
                </a:p>
                <a:p>
                  <a:r>
                    <a:rPr lang="en-US" sz="2400" i="1" dirty="0">
                      <a:solidFill>
                        <a:srgbClr val="FF0000"/>
                      </a:solidFill>
                      <a:latin typeface="+mj-lt"/>
                    </a:rPr>
                    <a:t>(looking for…)</a:t>
                  </a:r>
                </a:p>
                <a:p>
                  <a:pPr eaLnBrk="0" hangingPunct="0"/>
                  <a:endParaRPr lang="en-US" sz="2400" dirty="0">
                    <a:solidFill>
                      <a:srgbClr val="FF0000"/>
                    </a:solidFill>
                    <a:latin typeface="+mj-lt"/>
                  </a:endParaRPr>
                </a:p>
              </p:txBody>
            </p:sp>
            <p:sp>
              <p:nvSpPr>
                <p:cNvPr id="22569" name="Rectangle 6"/>
                <p:cNvSpPr>
                  <a:spLocks noChangeArrowheads="1"/>
                </p:cNvSpPr>
                <p:nvPr/>
              </p:nvSpPr>
              <p:spPr bwMode="auto">
                <a:xfrm>
                  <a:off x="0" y="0"/>
                  <a:ext cx="1454"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35" name="Group 7"/>
              <p:cNvGrpSpPr>
                <a:grpSpLocks/>
              </p:cNvGrpSpPr>
              <p:nvPr/>
            </p:nvGrpSpPr>
            <p:grpSpPr bwMode="auto">
              <a:xfrm>
                <a:off x="1454" y="0"/>
                <a:ext cx="1526" cy="403"/>
                <a:chOff x="1454" y="0"/>
                <a:chExt cx="1526" cy="403"/>
              </a:xfrm>
            </p:grpSpPr>
            <p:sp>
              <p:nvSpPr>
                <p:cNvPr id="22566" name="Rectangle 8"/>
                <p:cNvSpPr>
                  <a:spLocks noChangeArrowheads="1"/>
                </p:cNvSpPr>
                <p:nvPr/>
              </p:nvSpPr>
              <p:spPr bwMode="auto">
                <a:xfrm>
                  <a:off x="1497" y="0"/>
                  <a:ext cx="14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b="1">
                      <a:solidFill>
                        <a:schemeClr val="tx1"/>
                      </a:solidFill>
                      <a:latin typeface="+mj-lt"/>
                    </a:rPr>
                    <a:t>THERAPEUTIC</a:t>
                  </a:r>
                </a:p>
                <a:p>
                  <a:r>
                    <a:rPr lang="en-US" sz="2200" i="1">
                      <a:solidFill>
                        <a:srgbClr val="FF0000"/>
                      </a:solidFill>
                      <a:latin typeface="+mj-lt"/>
                    </a:rPr>
                    <a:t>(treatment of…)</a:t>
                  </a:r>
                </a:p>
                <a:p>
                  <a:pPr eaLnBrk="0" hangingPunct="0"/>
                  <a:endParaRPr lang="en-US" sz="2200" i="1">
                    <a:solidFill>
                      <a:srgbClr val="FF0000"/>
                    </a:solidFill>
                    <a:latin typeface="+mj-lt"/>
                  </a:endParaRPr>
                </a:p>
              </p:txBody>
            </p:sp>
            <p:sp>
              <p:nvSpPr>
                <p:cNvPr id="22567" name="Rectangle 9"/>
                <p:cNvSpPr>
                  <a:spLocks noChangeArrowheads="1"/>
                </p:cNvSpPr>
                <p:nvPr/>
              </p:nvSpPr>
              <p:spPr bwMode="auto">
                <a:xfrm>
                  <a:off x="1454" y="0"/>
                  <a:ext cx="1526"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36" name="Group 10"/>
              <p:cNvGrpSpPr>
                <a:grpSpLocks/>
              </p:cNvGrpSpPr>
              <p:nvPr/>
            </p:nvGrpSpPr>
            <p:grpSpPr bwMode="auto">
              <a:xfrm>
                <a:off x="0" y="403"/>
                <a:ext cx="1454" cy="403"/>
                <a:chOff x="0" y="403"/>
                <a:chExt cx="1454" cy="403"/>
              </a:xfrm>
            </p:grpSpPr>
            <p:sp>
              <p:nvSpPr>
                <p:cNvPr id="22564" name="Rectangle 11"/>
                <p:cNvSpPr>
                  <a:spLocks noChangeArrowheads="1"/>
                </p:cNvSpPr>
                <p:nvPr/>
              </p:nvSpPr>
              <p:spPr bwMode="auto">
                <a:xfrm>
                  <a:off x="43" y="403"/>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solidFill>
                        <a:schemeClr val="tx1"/>
                      </a:solidFill>
                      <a:latin typeface="+mj-lt"/>
                    </a:rPr>
                    <a:t>Suspect foreign body</a:t>
                  </a:r>
                </a:p>
                <a:p>
                  <a:pPr eaLnBrk="0" hangingPunct="0"/>
                  <a:endParaRPr lang="en-US" sz="2400" dirty="0">
                    <a:solidFill>
                      <a:schemeClr val="tx1"/>
                    </a:solidFill>
                    <a:latin typeface="+mj-lt"/>
                  </a:endParaRPr>
                </a:p>
              </p:txBody>
            </p:sp>
            <p:sp>
              <p:nvSpPr>
                <p:cNvPr id="22565" name="Rectangle 12"/>
                <p:cNvSpPr>
                  <a:spLocks noChangeArrowheads="1"/>
                </p:cNvSpPr>
                <p:nvPr/>
              </p:nvSpPr>
              <p:spPr bwMode="auto">
                <a:xfrm>
                  <a:off x="0" y="403"/>
                  <a:ext cx="1454"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37" name="Group 13"/>
              <p:cNvGrpSpPr>
                <a:grpSpLocks/>
              </p:cNvGrpSpPr>
              <p:nvPr/>
            </p:nvGrpSpPr>
            <p:grpSpPr bwMode="auto">
              <a:xfrm>
                <a:off x="1454" y="403"/>
                <a:ext cx="1526" cy="403"/>
                <a:chOff x="1454" y="403"/>
                <a:chExt cx="1526" cy="403"/>
              </a:xfrm>
            </p:grpSpPr>
            <p:sp>
              <p:nvSpPr>
                <p:cNvPr id="22562" name="Rectangle 14"/>
                <p:cNvSpPr>
                  <a:spLocks noChangeArrowheads="1"/>
                </p:cNvSpPr>
                <p:nvPr/>
              </p:nvSpPr>
              <p:spPr bwMode="auto">
                <a:xfrm>
                  <a:off x="1497" y="403"/>
                  <a:ext cx="14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solidFill>
                        <a:schemeClr val="tx1"/>
                      </a:solidFill>
                      <a:latin typeface="+mj-lt"/>
                    </a:rPr>
                    <a:t>Foreign-body obstruction</a:t>
                  </a:r>
                </a:p>
                <a:p>
                  <a:pPr eaLnBrk="0" hangingPunct="0"/>
                  <a:endParaRPr lang="en-US" sz="2400">
                    <a:solidFill>
                      <a:schemeClr val="tx1"/>
                    </a:solidFill>
                    <a:latin typeface="+mj-lt"/>
                  </a:endParaRPr>
                </a:p>
              </p:txBody>
            </p:sp>
            <p:sp>
              <p:nvSpPr>
                <p:cNvPr id="22563" name="Rectangle 15"/>
                <p:cNvSpPr>
                  <a:spLocks noChangeArrowheads="1"/>
                </p:cNvSpPr>
                <p:nvPr/>
              </p:nvSpPr>
              <p:spPr bwMode="auto">
                <a:xfrm>
                  <a:off x="1454" y="403"/>
                  <a:ext cx="1526"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38" name="Group 16"/>
              <p:cNvGrpSpPr>
                <a:grpSpLocks/>
              </p:cNvGrpSpPr>
              <p:nvPr/>
            </p:nvGrpSpPr>
            <p:grpSpPr bwMode="auto">
              <a:xfrm>
                <a:off x="0" y="806"/>
                <a:ext cx="1454" cy="403"/>
                <a:chOff x="0" y="806"/>
                <a:chExt cx="1454" cy="403"/>
              </a:xfrm>
            </p:grpSpPr>
            <p:sp>
              <p:nvSpPr>
                <p:cNvPr id="22560" name="Rectangle 17"/>
                <p:cNvSpPr>
                  <a:spLocks noChangeArrowheads="1"/>
                </p:cNvSpPr>
                <p:nvPr/>
              </p:nvSpPr>
              <p:spPr bwMode="auto">
                <a:xfrm>
                  <a:off x="43" y="806"/>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solidFill>
                        <a:schemeClr val="tx1"/>
                      </a:solidFill>
                      <a:latin typeface="+mj-lt"/>
                    </a:rPr>
                    <a:t>Suspect malignancy</a:t>
                  </a:r>
                </a:p>
                <a:p>
                  <a:pPr eaLnBrk="0" hangingPunct="0"/>
                  <a:endParaRPr lang="en-US" sz="2400">
                    <a:solidFill>
                      <a:schemeClr val="tx1"/>
                    </a:solidFill>
                    <a:latin typeface="+mj-lt"/>
                  </a:endParaRPr>
                </a:p>
              </p:txBody>
            </p:sp>
            <p:sp>
              <p:nvSpPr>
                <p:cNvPr id="22561" name="Rectangle 18"/>
                <p:cNvSpPr>
                  <a:spLocks noChangeArrowheads="1"/>
                </p:cNvSpPr>
                <p:nvPr/>
              </p:nvSpPr>
              <p:spPr bwMode="auto">
                <a:xfrm>
                  <a:off x="0" y="806"/>
                  <a:ext cx="1454"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39" name="Group 19"/>
              <p:cNvGrpSpPr>
                <a:grpSpLocks/>
              </p:cNvGrpSpPr>
              <p:nvPr/>
            </p:nvGrpSpPr>
            <p:grpSpPr bwMode="auto">
              <a:xfrm>
                <a:off x="1454" y="806"/>
                <a:ext cx="1526" cy="403"/>
                <a:chOff x="1454" y="806"/>
                <a:chExt cx="1526" cy="403"/>
              </a:xfrm>
            </p:grpSpPr>
            <p:sp>
              <p:nvSpPr>
                <p:cNvPr id="22558" name="Rectangle 20"/>
                <p:cNvSpPr>
                  <a:spLocks noChangeArrowheads="1"/>
                </p:cNvSpPr>
                <p:nvPr/>
              </p:nvSpPr>
              <p:spPr bwMode="auto">
                <a:xfrm>
                  <a:off x="1497" y="806"/>
                  <a:ext cx="14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solidFill>
                        <a:schemeClr val="tx1"/>
                      </a:solidFill>
                      <a:latin typeface="+mj-lt"/>
                    </a:rPr>
                    <a:t>Lazar removal of tissue</a:t>
                  </a:r>
                </a:p>
                <a:p>
                  <a:pPr eaLnBrk="0" hangingPunct="0"/>
                  <a:endParaRPr lang="en-US" sz="2400">
                    <a:solidFill>
                      <a:schemeClr val="tx1"/>
                    </a:solidFill>
                    <a:latin typeface="+mj-lt"/>
                  </a:endParaRPr>
                </a:p>
              </p:txBody>
            </p:sp>
            <p:sp>
              <p:nvSpPr>
                <p:cNvPr id="22559" name="Rectangle 21"/>
                <p:cNvSpPr>
                  <a:spLocks noChangeArrowheads="1"/>
                </p:cNvSpPr>
                <p:nvPr/>
              </p:nvSpPr>
              <p:spPr bwMode="auto">
                <a:xfrm>
                  <a:off x="1454" y="806"/>
                  <a:ext cx="1526"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40" name="Group 22"/>
              <p:cNvGrpSpPr>
                <a:grpSpLocks/>
              </p:cNvGrpSpPr>
              <p:nvPr/>
            </p:nvGrpSpPr>
            <p:grpSpPr bwMode="auto">
              <a:xfrm>
                <a:off x="0" y="1209"/>
                <a:ext cx="1454" cy="403"/>
                <a:chOff x="0" y="1209"/>
                <a:chExt cx="1454" cy="403"/>
              </a:xfrm>
            </p:grpSpPr>
            <p:sp>
              <p:nvSpPr>
                <p:cNvPr id="22556" name="Rectangle 23"/>
                <p:cNvSpPr>
                  <a:spLocks noChangeArrowheads="1"/>
                </p:cNvSpPr>
                <p:nvPr/>
              </p:nvSpPr>
              <p:spPr bwMode="auto">
                <a:xfrm>
                  <a:off x="43" y="1209"/>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solidFill>
                        <a:schemeClr val="tx1"/>
                      </a:solidFill>
                      <a:latin typeface="+mj-lt"/>
                    </a:rPr>
                    <a:t>Pulmonary infections</a:t>
                  </a:r>
                </a:p>
                <a:p>
                  <a:pPr eaLnBrk="0" hangingPunct="0"/>
                  <a:endParaRPr lang="en-US" sz="2400">
                    <a:solidFill>
                      <a:schemeClr val="tx1"/>
                    </a:solidFill>
                    <a:latin typeface="+mj-lt"/>
                  </a:endParaRPr>
                </a:p>
              </p:txBody>
            </p:sp>
            <p:sp>
              <p:nvSpPr>
                <p:cNvPr id="22557" name="Rectangle 24"/>
                <p:cNvSpPr>
                  <a:spLocks noChangeArrowheads="1"/>
                </p:cNvSpPr>
                <p:nvPr/>
              </p:nvSpPr>
              <p:spPr bwMode="auto">
                <a:xfrm>
                  <a:off x="0" y="1209"/>
                  <a:ext cx="1454"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41" name="Group 25"/>
              <p:cNvGrpSpPr>
                <a:grpSpLocks/>
              </p:cNvGrpSpPr>
              <p:nvPr/>
            </p:nvGrpSpPr>
            <p:grpSpPr bwMode="auto">
              <a:xfrm>
                <a:off x="1454" y="1209"/>
                <a:ext cx="1526" cy="403"/>
                <a:chOff x="1454" y="1209"/>
                <a:chExt cx="1526" cy="403"/>
              </a:xfrm>
            </p:grpSpPr>
            <p:sp>
              <p:nvSpPr>
                <p:cNvPr id="22554" name="Rectangle 26"/>
                <p:cNvSpPr>
                  <a:spLocks noChangeArrowheads="1"/>
                </p:cNvSpPr>
                <p:nvPr/>
              </p:nvSpPr>
              <p:spPr bwMode="auto">
                <a:xfrm>
                  <a:off x="1497" y="1209"/>
                  <a:ext cx="14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solidFill>
                        <a:schemeClr val="tx1"/>
                      </a:solidFill>
                      <a:latin typeface="+mj-lt"/>
                    </a:rPr>
                    <a:t>Removal of </a:t>
                  </a:r>
                  <a:r>
                    <a:rPr lang="en-US" sz="2400" dirty="0" smtClean="0">
                      <a:solidFill>
                        <a:schemeClr val="tx1"/>
                      </a:solidFill>
                      <a:latin typeface="+mj-lt"/>
                    </a:rPr>
                    <a:t>secretions from </a:t>
                  </a:r>
                  <a:r>
                    <a:rPr lang="en-US" sz="2400" u="sng" dirty="0" smtClean="0">
                      <a:solidFill>
                        <a:schemeClr val="tx1"/>
                      </a:solidFill>
                      <a:latin typeface="+mj-lt"/>
                    </a:rPr>
                    <a:t>bronchial</a:t>
                  </a:r>
                  <a:r>
                    <a:rPr lang="en-US" sz="2400" dirty="0" smtClean="0">
                      <a:solidFill>
                        <a:schemeClr val="tx1"/>
                      </a:solidFill>
                      <a:latin typeface="+mj-lt"/>
                    </a:rPr>
                    <a:t> area (</a:t>
                  </a:r>
                  <a:r>
                    <a:rPr lang="en-US" sz="2400" i="1" dirty="0" smtClean="0">
                      <a:solidFill>
                        <a:schemeClr val="tx1"/>
                      </a:solidFill>
                      <a:latin typeface="+mj-lt"/>
                    </a:rPr>
                    <a:t>not tracheal</a:t>
                  </a:r>
                  <a:r>
                    <a:rPr lang="en-US" sz="2400" dirty="0" smtClean="0">
                      <a:solidFill>
                        <a:schemeClr val="tx1"/>
                      </a:solidFill>
                      <a:latin typeface="+mj-lt"/>
                    </a:rPr>
                    <a:t>)</a:t>
                  </a:r>
                  <a:endParaRPr lang="en-US" sz="2400" dirty="0">
                    <a:solidFill>
                      <a:schemeClr val="tx1"/>
                    </a:solidFill>
                    <a:latin typeface="+mj-lt"/>
                  </a:endParaRPr>
                </a:p>
                <a:p>
                  <a:pPr eaLnBrk="0" hangingPunct="0"/>
                  <a:endParaRPr lang="en-US" sz="2400" dirty="0">
                    <a:solidFill>
                      <a:schemeClr val="tx1"/>
                    </a:solidFill>
                    <a:latin typeface="+mj-lt"/>
                  </a:endParaRPr>
                </a:p>
              </p:txBody>
            </p:sp>
            <p:sp>
              <p:nvSpPr>
                <p:cNvPr id="22555" name="Rectangle 27"/>
                <p:cNvSpPr>
                  <a:spLocks noChangeArrowheads="1"/>
                </p:cNvSpPr>
                <p:nvPr/>
              </p:nvSpPr>
              <p:spPr bwMode="auto">
                <a:xfrm>
                  <a:off x="1454" y="1209"/>
                  <a:ext cx="1526"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42" name="Group 28"/>
              <p:cNvGrpSpPr>
                <a:grpSpLocks/>
              </p:cNvGrpSpPr>
              <p:nvPr/>
            </p:nvGrpSpPr>
            <p:grpSpPr bwMode="auto">
              <a:xfrm>
                <a:off x="0" y="1612"/>
                <a:ext cx="1454" cy="403"/>
                <a:chOff x="0" y="1612"/>
                <a:chExt cx="1454" cy="403"/>
              </a:xfrm>
            </p:grpSpPr>
            <p:sp>
              <p:nvSpPr>
                <p:cNvPr id="22552" name="Rectangle 29"/>
                <p:cNvSpPr>
                  <a:spLocks noChangeArrowheads="1"/>
                </p:cNvSpPr>
                <p:nvPr/>
              </p:nvSpPr>
              <p:spPr bwMode="auto">
                <a:xfrm>
                  <a:off x="43" y="1612"/>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solidFill>
                        <a:schemeClr val="tx1"/>
                      </a:solidFill>
                      <a:latin typeface="+mj-lt"/>
                    </a:rPr>
                    <a:t>Hemoptysis</a:t>
                  </a:r>
                </a:p>
                <a:p>
                  <a:pPr eaLnBrk="0" hangingPunct="0"/>
                  <a:endParaRPr lang="en-US" sz="2400">
                    <a:solidFill>
                      <a:schemeClr val="tx1"/>
                    </a:solidFill>
                    <a:latin typeface="+mj-lt"/>
                  </a:endParaRPr>
                </a:p>
              </p:txBody>
            </p:sp>
            <p:sp>
              <p:nvSpPr>
                <p:cNvPr id="22553" name="Rectangle 30"/>
                <p:cNvSpPr>
                  <a:spLocks noChangeArrowheads="1"/>
                </p:cNvSpPr>
                <p:nvPr/>
              </p:nvSpPr>
              <p:spPr bwMode="auto">
                <a:xfrm>
                  <a:off x="0" y="1612"/>
                  <a:ext cx="1454"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43" name="Group 31"/>
              <p:cNvGrpSpPr>
                <a:grpSpLocks/>
              </p:cNvGrpSpPr>
              <p:nvPr/>
            </p:nvGrpSpPr>
            <p:grpSpPr bwMode="auto">
              <a:xfrm>
                <a:off x="1454" y="1612"/>
                <a:ext cx="1526" cy="403"/>
                <a:chOff x="1454" y="1612"/>
                <a:chExt cx="1526" cy="403"/>
              </a:xfrm>
            </p:grpSpPr>
            <p:sp>
              <p:nvSpPr>
                <p:cNvPr id="22550" name="Rectangle 32"/>
                <p:cNvSpPr>
                  <a:spLocks noChangeArrowheads="1"/>
                </p:cNvSpPr>
                <p:nvPr/>
              </p:nvSpPr>
              <p:spPr bwMode="auto">
                <a:xfrm>
                  <a:off x="1497" y="1612"/>
                  <a:ext cx="14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00">
                      <a:solidFill>
                        <a:schemeClr val="tx1"/>
                      </a:solidFill>
                      <a:latin typeface="+mj-lt"/>
                    </a:rPr>
                    <a:t>Instillation of meds</a:t>
                  </a:r>
                </a:p>
                <a:p>
                  <a:r>
                    <a:rPr lang="en-US" sz="2200">
                      <a:solidFill>
                        <a:schemeClr val="tx1"/>
                      </a:solidFill>
                      <a:latin typeface="+mj-lt"/>
                    </a:rPr>
                    <a:t>Pressure application</a:t>
                  </a:r>
                </a:p>
                <a:p>
                  <a:pPr eaLnBrk="0" hangingPunct="0"/>
                  <a:endParaRPr lang="en-US" sz="2400">
                    <a:solidFill>
                      <a:schemeClr val="tx1"/>
                    </a:solidFill>
                    <a:latin typeface="+mj-lt"/>
                  </a:endParaRPr>
                </a:p>
              </p:txBody>
            </p:sp>
            <p:sp>
              <p:nvSpPr>
                <p:cNvPr id="22551" name="Rectangle 33"/>
                <p:cNvSpPr>
                  <a:spLocks noChangeArrowheads="1"/>
                </p:cNvSpPr>
                <p:nvPr/>
              </p:nvSpPr>
              <p:spPr bwMode="auto">
                <a:xfrm>
                  <a:off x="1454" y="1612"/>
                  <a:ext cx="1526"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44" name="Group 34"/>
              <p:cNvGrpSpPr>
                <a:grpSpLocks/>
              </p:cNvGrpSpPr>
              <p:nvPr/>
            </p:nvGrpSpPr>
            <p:grpSpPr bwMode="auto">
              <a:xfrm>
                <a:off x="0" y="2015"/>
                <a:ext cx="1454" cy="403"/>
                <a:chOff x="0" y="2015"/>
                <a:chExt cx="1454" cy="403"/>
              </a:xfrm>
            </p:grpSpPr>
            <p:sp>
              <p:nvSpPr>
                <p:cNvPr id="22548" name="Rectangle 35"/>
                <p:cNvSpPr>
                  <a:spLocks noChangeArrowheads="1"/>
                </p:cNvSpPr>
                <p:nvPr/>
              </p:nvSpPr>
              <p:spPr bwMode="auto">
                <a:xfrm>
                  <a:off x="43" y="2015"/>
                  <a:ext cx="13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00" dirty="0">
                      <a:solidFill>
                        <a:schemeClr val="tx1"/>
                      </a:solidFill>
                      <a:latin typeface="+mj-lt"/>
                    </a:rPr>
                    <a:t>Solution to persistent problems</a:t>
                  </a:r>
                </a:p>
                <a:p>
                  <a:pPr eaLnBrk="0" hangingPunct="0"/>
                  <a:endParaRPr lang="en-US" sz="2200" dirty="0">
                    <a:solidFill>
                      <a:schemeClr val="tx1"/>
                    </a:solidFill>
                    <a:latin typeface="+mj-lt"/>
                  </a:endParaRPr>
                </a:p>
              </p:txBody>
            </p:sp>
            <p:sp>
              <p:nvSpPr>
                <p:cNvPr id="22549" name="Rectangle 36"/>
                <p:cNvSpPr>
                  <a:spLocks noChangeArrowheads="1"/>
                </p:cNvSpPr>
                <p:nvPr/>
              </p:nvSpPr>
              <p:spPr bwMode="auto">
                <a:xfrm>
                  <a:off x="0" y="2015"/>
                  <a:ext cx="1454"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nvGrpSpPr>
              <p:cNvPr id="22545" name="Group 37"/>
              <p:cNvGrpSpPr>
                <a:grpSpLocks/>
              </p:cNvGrpSpPr>
              <p:nvPr/>
            </p:nvGrpSpPr>
            <p:grpSpPr bwMode="auto">
              <a:xfrm>
                <a:off x="1454" y="2015"/>
                <a:ext cx="1526" cy="403"/>
                <a:chOff x="1454" y="2015"/>
                <a:chExt cx="1526" cy="403"/>
              </a:xfrm>
            </p:grpSpPr>
            <p:sp>
              <p:nvSpPr>
                <p:cNvPr id="22546" name="Rectangle 38"/>
                <p:cNvSpPr>
                  <a:spLocks noChangeArrowheads="1"/>
                </p:cNvSpPr>
                <p:nvPr/>
              </p:nvSpPr>
              <p:spPr bwMode="auto">
                <a:xfrm>
                  <a:off x="1497" y="2015"/>
                  <a:ext cx="14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00">
                      <a:solidFill>
                        <a:schemeClr val="tx1"/>
                      </a:solidFill>
                      <a:latin typeface="+mj-lt"/>
                    </a:rPr>
                    <a:t>Relief of atelectasis (plug)</a:t>
                  </a:r>
                </a:p>
                <a:p>
                  <a:r>
                    <a:rPr lang="en-US" sz="2200">
                      <a:solidFill>
                        <a:schemeClr val="tx1"/>
                      </a:solidFill>
                      <a:latin typeface="+mj-lt"/>
                    </a:rPr>
                    <a:t>Dilation of a stenosis</a:t>
                  </a:r>
                </a:p>
                <a:p>
                  <a:pPr eaLnBrk="0" hangingPunct="0"/>
                  <a:endParaRPr lang="en-US" sz="2200">
                    <a:solidFill>
                      <a:schemeClr val="tx1"/>
                    </a:solidFill>
                    <a:latin typeface="+mj-lt"/>
                  </a:endParaRPr>
                </a:p>
              </p:txBody>
            </p:sp>
            <p:sp>
              <p:nvSpPr>
                <p:cNvPr id="22547" name="Rectangle 39"/>
                <p:cNvSpPr>
                  <a:spLocks noChangeArrowheads="1"/>
                </p:cNvSpPr>
                <p:nvPr/>
              </p:nvSpPr>
              <p:spPr bwMode="auto">
                <a:xfrm>
                  <a:off x="1454" y="2015"/>
                  <a:ext cx="1526" cy="403"/>
                </a:xfrm>
                <a:prstGeom prst="rect">
                  <a:avLst/>
                </a:prstGeom>
                <a:noFill/>
                <a:ln w="7">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grpSp>
        <p:sp>
          <p:nvSpPr>
            <p:cNvPr id="22533" name="Rectangle 40"/>
            <p:cNvSpPr>
              <a:spLocks noChangeArrowheads="1"/>
            </p:cNvSpPr>
            <p:nvPr/>
          </p:nvSpPr>
          <p:spPr bwMode="auto">
            <a:xfrm>
              <a:off x="-3" y="-3"/>
              <a:ext cx="2986" cy="2424"/>
            </a:xfrm>
            <a:prstGeom prst="rect">
              <a:avLst/>
            </a:prstGeom>
            <a:noFill/>
            <a:ln w="9525">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mj-lt"/>
              </a:endParaRPr>
            </a:p>
          </p:txBody>
        </p:sp>
      </p:grpSp>
      <p:sp>
        <p:nvSpPr>
          <p:cNvPr id="22531" name="Rectangle 41"/>
          <p:cNvSpPr>
            <a:spLocks noChangeArrowheads="1"/>
          </p:cNvSpPr>
          <p:nvPr/>
        </p:nvSpPr>
        <p:spPr bwMode="auto">
          <a:xfrm>
            <a:off x="2133600" y="609600"/>
            <a:ext cx="5852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3600" dirty="0">
                <a:solidFill>
                  <a:schemeClr val="tx2">
                    <a:lumMod val="90000"/>
                  </a:schemeClr>
                </a:solidFill>
                <a:latin typeface="+mj-lt"/>
              </a:rPr>
              <a:t>Purposes for Bronchoscopy</a:t>
            </a:r>
          </a:p>
        </p:txBody>
      </p:sp>
    </p:spTree>
    <p:custDataLst>
      <p:tags r:id="rId1"/>
    </p:custDataLst>
    <p:extLst>
      <p:ext uri="{BB962C8B-B14F-4D97-AF65-F5344CB8AC3E}">
        <p14:creationId xmlns:p14="http://schemas.microsoft.com/office/powerpoint/2010/main" val="20236645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23555" name="Rectangle 3"/>
          <p:cNvSpPr>
            <a:spLocks noGrp="1" noChangeArrowheads="1"/>
          </p:cNvSpPr>
          <p:nvPr>
            <p:ph idx="1"/>
          </p:nvPr>
        </p:nvSpPr>
        <p:spPr>
          <a:xfrm>
            <a:off x="179512" y="1628800"/>
            <a:ext cx="8640960" cy="4419600"/>
          </a:xfrm>
        </p:spPr>
        <p:txBody>
          <a:bodyPr/>
          <a:lstStyle/>
          <a:p>
            <a:pPr eaLnBrk="1" hangingPunct="1"/>
            <a:r>
              <a:rPr lang="en-US" sz="2800" dirty="0" smtClean="0"/>
              <a:t>Check the chart – order, lab data, x-ray reports…</a:t>
            </a:r>
          </a:p>
          <a:p>
            <a:pPr eaLnBrk="1" hangingPunct="1"/>
            <a:endParaRPr lang="en-US" sz="2800" dirty="0" smtClean="0"/>
          </a:p>
          <a:p>
            <a:pPr eaLnBrk="1" hangingPunct="1"/>
            <a:r>
              <a:rPr lang="en-US" sz="2800" dirty="0" smtClean="0"/>
              <a:t>Prepare the patient </a:t>
            </a:r>
          </a:p>
          <a:p>
            <a:pPr lvl="1" eaLnBrk="1" hangingPunct="1"/>
            <a:r>
              <a:rPr lang="en-US" sz="2400" dirty="0" smtClean="0"/>
              <a:t>Interview (NPO x 8 hours, drug allergies, sedation tolerance…)</a:t>
            </a:r>
          </a:p>
          <a:p>
            <a:pPr lvl="1" eaLnBrk="1" hangingPunct="1"/>
            <a:r>
              <a:rPr lang="en-US" sz="2400" dirty="0" smtClean="0"/>
              <a:t>Assess (vital signs, P Ox, breath sounds…)</a:t>
            </a:r>
          </a:p>
          <a:p>
            <a:pPr lvl="1" eaLnBrk="1" hangingPunct="1"/>
            <a:r>
              <a:rPr lang="en-US" sz="2400" dirty="0" smtClean="0"/>
              <a:t>Instruct (what to expect)</a:t>
            </a:r>
          </a:p>
          <a:p>
            <a:pPr lvl="1" eaLnBrk="1" hangingPunct="1"/>
            <a:r>
              <a:rPr lang="en-US" sz="2400" dirty="0" smtClean="0"/>
              <a:t>Position (semi recumbent)</a:t>
            </a:r>
          </a:p>
          <a:p>
            <a:pPr lvl="3" eaLnBrk="1" hangingPunct="1"/>
            <a:endParaRPr lang="en-US" dirty="0" smtClean="0"/>
          </a:p>
          <a:p>
            <a:pPr eaLnBrk="1" hangingPunct="1"/>
            <a:r>
              <a:rPr lang="en-US" sz="2800" dirty="0" smtClean="0"/>
              <a:t>Obtain vascular access</a:t>
            </a:r>
          </a:p>
        </p:txBody>
      </p:sp>
    </p:spTree>
    <p:custDataLst>
      <p:tags r:id="rId1"/>
    </p:custDataLst>
    <p:extLst>
      <p:ext uri="{BB962C8B-B14F-4D97-AF65-F5344CB8AC3E}">
        <p14:creationId xmlns:p14="http://schemas.microsoft.com/office/powerpoint/2010/main" val="6111518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24579" name="Rectangle 3"/>
          <p:cNvSpPr>
            <a:spLocks noGrp="1" noChangeArrowheads="1"/>
          </p:cNvSpPr>
          <p:nvPr>
            <p:ph idx="1"/>
          </p:nvPr>
        </p:nvSpPr>
        <p:spPr>
          <a:xfrm>
            <a:off x="685800" y="1988840"/>
            <a:ext cx="7772400" cy="3505200"/>
          </a:xfrm>
        </p:spPr>
        <p:txBody>
          <a:bodyPr>
            <a:normAutofit fontScale="92500" lnSpcReduction="10000"/>
          </a:bodyPr>
          <a:lstStyle/>
          <a:p>
            <a:pPr eaLnBrk="1" hangingPunct="1">
              <a:lnSpc>
                <a:spcPct val="80000"/>
              </a:lnSpc>
            </a:pPr>
            <a:r>
              <a:rPr lang="en-US" sz="3600" dirty="0" smtClean="0"/>
              <a:t>Prepare and check Bronchoscope</a:t>
            </a:r>
          </a:p>
          <a:p>
            <a:pPr eaLnBrk="1" hangingPunct="1">
              <a:lnSpc>
                <a:spcPct val="80000"/>
              </a:lnSpc>
            </a:pPr>
            <a:endParaRPr lang="en-US" sz="3600" dirty="0" smtClean="0"/>
          </a:p>
          <a:p>
            <a:pPr lvl="1" eaLnBrk="1" hangingPunct="1">
              <a:lnSpc>
                <a:spcPct val="80000"/>
              </a:lnSpc>
            </a:pPr>
            <a:r>
              <a:rPr lang="en-US" sz="3200" dirty="0" smtClean="0"/>
              <a:t>Light</a:t>
            </a:r>
          </a:p>
          <a:p>
            <a:pPr lvl="1" eaLnBrk="1" hangingPunct="1">
              <a:lnSpc>
                <a:spcPct val="80000"/>
              </a:lnSpc>
            </a:pPr>
            <a:r>
              <a:rPr lang="en-US" sz="3200" dirty="0" smtClean="0"/>
              <a:t>Thumb control</a:t>
            </a:r>
          </a:p>
          <a:p>
            <a:pPr lvl="1" eaLnBrk="1" hangingPunct="1">
              <a:lnSpc>
                <a:spcPct val="80000"/>
              </a:lnSpc>
            </a:pPr>
            <a:r>
              <a:rPr lang="en-US" sz="3200" dirty="0" smtClean="0"/>
              <a:t>Eyepiece focus</a:t>
            </a:r>
          </a:p>
          <a:p>
            <a:pPr lvl="1" eaLnBrk="1" hangingPunct="1">
              <a:lnSpc>
                <a:spcPct val="80000"/>
              </a:lnSpc>
            </a:pPr>
            <a:r>
              <a:rPr lang="en-US" sz="3200" dirty="0" smtClean="0"/>
              <a:t>Patency of suction &amp; biopsy channel</a:t>
            </a:r>
          </a:p>
          <a:p>
            <a:pPr lvl="1" eaLnBrk="1" hangingPunct="1">
              <a:lnSpc>
                <a:spcPct val="80000"/>
              </a:lnSpc>
            </a:pPr>
            <a:endParaRPr lang="en-US" sz="3200" dirty="0" smtClean="0"/>
          </a:p>
          <a:p>
            <a:pPr eaLnBrk="1" hangingPunct="1">
              <a:lnSpc>
                <a:spcPct val="80000"/>
              </a:lnSpc>
            </a:pPr>
            <a:r>
              <a:rPr lang="en-US" sz="4000" dirty="0" smtClean="0"/>
              <a:t>Set-up supplies</a:t>
            </a:r>
          </a:p>
          <a:p>
            <a:pPr lvl="1" eaLnBrk="1" hangingPunct="1">
              <a:lnSpc>
                <a:spcPct val="80000"/>
              </a:lnSpc>
            </a:pPr>
            <a:endParaRPr lang="en-US" sz="2400" dirty="0" smtClean="0"/>
          </a:p>
        </p:txBody>
      </p:sp>
    </p:spTree>
    <p:custDataLst>
      <p:tags r:id="rId1"/>
    </p:custDataLst>
    <p:extLst>
      <p:ext uri="{BB962C8B-B14F-4D97-AF65-F5344CB8AC3E}">
        <p14:creationId xmlns:p14="http://schemas.microsoft.com/office/powerpoint/2010/main" val="31414547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Bronchoscopic Equipment</a:t>
            </a:r>
          </a:p>
        </p:txBody>
      </p:sp>
      <p:sp>
        <p:nvSpPr>
          <p:cNvPr id="25603" name="Rectangle 3"/>
          <p:cNvSpPr>
            <a:spLocks noGrp="1" noChangeArrowheads="1"/>
          </p:cNvSpPr>
          <p:nvPr>
            <p:ph sz="half" idx="1"/>
          </p:nvPr>
        </p:nvSpPr>
        <p:spPr>
          <a:xfrm>
            <a:off x="381000" y="1828800"/>
            <a:ext cx="4114800" cy="4724400"/>
          </a:xfrm>
          <a:ln>
            <a:solidFill>
              <a:srgbClr val="040406"/>
            </a:solidFill>
            <a:miter lim="800000"/>
            <a:headEnd/>
            <a:tailEnd/>
          </a:ln>
        </p:spPr>
        <p:txBody>
          <a:bodyPr>
            <a:normAutofit lnSpcReduction="10000"/>
          </a:bodyPr>
          <a:lstStyle/>
          <a:p>
            <a:pPr eaLnBrk="1" hangingPunct="1">
              <a:lnSpc>
                <a:spcPct val="90000"/>
              </a:lnSpc>
            </a:pPr>
            <a:r>
              <a:rPr lang="en-US" sz="2000" dirty="0" smtClean="0"/>
              <a:t>Bronchoscope(s)</a:t>
            </a:r>
          </a:p>
          <a:p>
            <a:pPr lvl="1" eaLnBrk="1" hangingPunct="1">
              <a:lnSpc>
                <a:spcPct val="90000"/>
              </a:lnSpc>
            </a:pPr>
            <a:r>
              <a:rPr lang="en-US" sz="1600" dirty="0" smtClean="0"/>
              <a:t>video/photographic equipment</a:t>
            </a:r>
          </a:p>
          <a:p>
            <a:pPr lvl="1" eaLnBrk="1" hangingPunct="1">
              <a:lnSpc>
                <a:spcPct val="90000"/>
              </a:lnSpc>
            </a:pPr>
            <a:r>
              <a:rPr lang="en-US" sz="1600" dirty="0" smtClean="0"/>
              <a:t>cytology brushes, forceps, needles, retrieval baskets</a:t>
            </a:r>
          </a:p>
          <a:p>
            <a:pPr lvl="1" eaLnBrk="1" hangingPunct="1">
              <a:lnSpc>
                <a:spcPct val="90000"/>
              </a:lnSpc>
            </a:pPr>
            <a:r>
              <a:rPr lang="en-US" sz="1600" dirty="0" smtClean="0"/>
              <a:t>water soluble lubricant</a:t>
            </a:r>
          </a:p>
          <a:p>
            <a:pPr lvl="1" eaLnBrk="1" hangingPunct="1">
              <a:lnSpc>
                <a:spcPct val="90000"/>
              </a:lnSpc>
            </a:pPr>
            <a:r>
              <a:rPr lang="en-US" sz="1600" dirty="0" smtClean="0"/>
              <a:t>sterile gauze</a:t>
            </a:r>
          </a:p>
          <a:p>
            <a:pPr eaLnBrk="1" hangingPunct="1">
              <a:lnSpc>
                <a:spcPct val="90000"/>
              </a:lnSpc>
            </a:pPr>
            <a:r>
              <a:rPr lang="en-US" sz="2000" dirty="0" smtClean="0"/>
              <a:t>Specimen collection supplies</a:t>
            </a:r>
          </a:p>
          <a:p>
            <a:pPr lvl="1" eaLnBrk="1" hangingPunct="1">
              <a:lnSpc>
                <a:spcPct val="90000"/>
              </a:lnSpc>
            </a:pPr>
            <a:r>
              <a:rPr lang="en-US" sz="1600" dirty="0" smtClean="0"/>
              <a:t>PPE</a:t>
            </a:r>
          </a:p>
          <a:p>
            <a:pPr lvl="1" eaLnBrk="1" hangingPunct="1">
              <a:lnSpc>
                <a:spcPct val="90000"/>
              </a:lnSpc>
            </a:pPr>
            <a:r>
              <a:rPr lang="en-US" sz="1600" dirty="0" smtClean="0"/>
              <a:t>vacuum equipment</a:t>
            </a:r>
          </a:p>
          <a:p>
            <a:pPr lvl="1" eaLnBrk="1" hangingPunct="1">
              <a:lnSpc>
                <a:spcPct val="90000"/>
              </a:lnSpc>
            </a:pPr>
            <a:r>
              <a:rPr lang="en-US" sz="1600" dirty="0" smtClean="0"/>
              <a:t>containers</a:t>
            </a:r>
          </a:p>
          <a:p>
            <a:pPr lvl="1" eaLnBrk="1" hangingPunct="1">
              <a:lnSpc>
                <a:spcPct val="90000"/>
              </a:lnSpc>
            </a:pPr>
            <a:r>
              <a:rPr lang="en-US" sz="1600" dirty="0" smtClean="0"/>
              <a:t>fixatives</a:t>
            </a:r>
          </a:p>
          <a:p>
            <a:pPr lvl="1" eaLnBrk="1" hangingPunct="1">
              <a:lnSpc>
                <a:spcPct val="90000"/>
              </a:lnSpc>
            </a:pPr>
            <a:r>
              <a:rPr lang="en-US" sz="1600" dirty="0" smtClean="0"/>
              <a:t>syringes</a:t>
            </a:r>
          </a:p>
          <a:p>
            <a:pPr lvl="1" eaLnBrk="1" hangingPunct="1">
              <a:lnSpc>
                <a:spcPct val="90000"/>
              </a:lnSpc>
            </a:pPr>
            <a:r>
              <a:rPr lang="en-US" sz="1600" dirty="0" smtClean="0"/>
              <a:t>lavage solutions (saline, </a:t>
            </a:r>
            <a:r>
              <a:rPr lang="en-US" sz="1600" dirty="0" err="1" smtClean="0"/>
              <a:t>mucomyst</a:t>
            </a:r>
            <a:r>
              <a:rPr lang="en-US" sz="1600" dirty="0" smtClean="0"/>
              <a:t>, epinephrine)</a:t>
            </a:r>
          </a:p>
          <a:p>
            <a:pPr eaLnBrk="1" hangingPunct="1">
              <a:lnSpc>
                <a:spcPct val="90000"/>
              </a:lnSpc>
            </a:pPr>
            <a:r>
              <a:rPr lang="en-US" sz="2000" dirty="0" smtClean="0"/>
              <a:t>Ventilation supplies</a:t>
            </a:r>
          </a:p>
          <a:p>
            <a:pPr lvl="1" eaLnBrk="1" hangingPunct="1">
              <a:lnSpc>
                <a:spcPct val="90000"/>
              </a:lnSpc>
            </a:pPr>
            <a:r>
              <a:rPr lang="en-US" sz="1600" dirty="0" smtClean="0"/>
              <a:t>ventilator adapter</a:t>
            </a:r>
          </a:p>
          <a:p>
            <a:pPr lvl="1" eaLnBrk="1" hangingPunct="1">
              <a:lnSpc>
                <a:spcPct val="90000"/>
              </a:lnSpc>
            </a:pPr>
            <a:r>
              <a:rPr lang="en-US" sz="1600" dirty="0" smtClean="0"/>
              <a:t>bite block</a:t>
            </a:r>
          </a:p>
        </p:txBody>
      </p:sp>
      <p:sp>
        <p:nvSpPr>
          <p:cNvPr id="25604" name="Rectangle 4"/>
          <p:cNvSpPr>
            <a:spLocks noGrp="1" noChangeArrowheads="1"/>
          </p:cNvSpPr>
          <p:nvPr>
            <p:ph sz="half" idx="2"/>
          </p:nvPr>
        </p:nvSpPr>
        <p:spPr>
          <a:xfrm>
            <a:off x="4648200" y="1828800"/>
            <a:ext cx="4114800" cy="4724400"/>
          </a:xfrm>
          <a:ln>
            <a:solidFill>
              <a:srgbClr val="040406"/>
            </a:solidFill>
            <a:miter lim="800000"/>
            <a:headEnd/>
            <a:tailEnd/>
          </a:ln>
        </p:spPr>
        <p:txBody>
          <a:bodyPr>
            <a:normAutofit lnSpcReduction="10000"/>
          </a:bodyPr>
          <a:lstStyle/>
          <a:p>
            <a:pPr eaLnBrk="1" hangingPunct="1">
              <a:lnSpc>
                <a:spcPct val="90000"/>
              </a:lnSpc>
            </a:pPr>
            <a:r>
              <a:rPr lang="en-US" sz="2000" smtClean="0"/>
              <a:t>Venous access equipment</a:t>
            </a:r>
          </a:p>
          <a:p>
            <a:pPr eaLnBrk="1" hangingPunct="1">
              <a:lnSpc>
                <a:spcPct val="90000"/>
              </a:lnSpc>
            </a:pPr>
            <a:r>
              <a:rPr lang="en-US" sz="2000" smtClean="0"/>
              <a:t>Medications </a:t>
            </a:r>
            <a:r>
              <a:rPr lang="en-US" sz="1800" smtClean="0"/>
              <a:t>[atropine, anesthetic, opioid analgesic, benzodiazepines, narcan, topical anesthesia (aerosol &amp; instilled)]</a:t>
            </a:r>
          </a:p>
          <a:p>
            <a:pPr eaLnBrk="1" hangingPunct="1">
              <a:lnSpc>
                <a:spcPct val="90000"/>
              </a:lnSpc>
            </a:pPr>
            <a:r>
              <a:rPr lang="en-US" sz="2000" smtClean="0"/>
              <a:t>Monitoring devices </a:t>
            </a:r>
          </a:p>
          <a:p>
            <a:pPr lvl="1" eaLnBrk="1" hangingPunct="1">
              <a:lnSpc>
                <a:spcPct val="90000"/>
              </a:lnSpc>
            </a:pPr>
            <a:r>
              <a:rPr lang="en-US" sz="1600" smtClean="0"/>
              <a:t>ECG, pulse ox, BP, capnograph</a:t>
            </a:r>
          </a:p>
          <a:p>
            <a:pPr eaLnBrk="1" hangingPunct="1">
              <a:lnSpc>
                <a:spcPct val="90000"/>
              </a:lnSpc>
            </a:pPr>
            <a:r>
              <a:rPr lang="en-US" sz="2000" smtClean="0"/>
              <a:t>Treatment equipment</a:t>
            </a:r>
          </a:p>
          <a:p>
            <a:pPr eaLnBrk="1" hangingPunct="1">
              <a:lnSpc>
                <a:spcPct val="90000"/>
              </a:lnSpc>
            </a:pPr>
            <a:r>
              <a:rPr lang="en-US" sz="2000" smtClean="0"/>
              <a:t>Oxygen &amp; equipment</a:t>
            </a:r>
          </a:p>
          <a:p>
            <a:pPr eaLnBrk="1" hangingPunct="1">
              <a:lnSpc>
                <a:spcPct val="90000"/>
              </a:lnSpc>
            </a:pPr>
            <a:r>
              <a:rPr lang="en-US" sz="2000" smtClean="0"/>
              <a:t>Resuscitation equipment</a:t>
            </a:r>
          </a:p>
          <a:p>
            <a:pPr eaLnBrk="1" hangingPunct="1">
              <a:lnSpc>
                <a:spcPct val="90000"/>
              </a:lnSpc>
            </a:pPr>
            <a:r>
              <a:rPr lang="en-US" sz="2000" smtClean="0"/>
              <a:t>Intubation equipment</a:t>
            </a:r>
          </a:p>
          <a:p>
            <a:pPr lvl="1" eaLnBrk="1" hangingPunct="1">
              <a:lnSpc>
                <a:spcPct val="90000"/>
              </a:lnSpc>
            </a:pPr>
            <a:r>
              <a:rPr lang="en-US" sz="1600" smtClean="0"/>
              <a:t>laryngoscope</a:t>
            </a:r>
          </a:p>
          <a:p>
            <a:pPr lvl="1" eaLnBrk="1" hangingPunct="1">
              <a:lnSpc>
                <a:spcPct val="90000"/>
              </a:lnSpc>
            </a:pPr>
            <a:r>
              <a:rPr lang="en-US" sz="1600" smtClean="0"/>
              <a:t>endotracheal tubes</a:t>
            </a:r>
          </a:p>
          <a:p>
            <a:pPr lvl="1" eaLnBrk="1" hangingPunct="1">
              <a:lnSpc>
                <a:spcPct val="90000"/>
              </a:lnSpc>
            </a:pPr>
            <a:r>
              <a:rPr lang="en-US" sz="1200" smtClean="0"/>
              <a:t>LMA</a:t>
            </a:r>
          </a:p>
          <a:p>
            <a:pPr eaLnBrk="1" hangingPunct="1">
              <a:lnSpc>
                <a:spcPct val="90000"/>
              </a:lnSpc>
            </a:pPr>
            <a:r>
              <a:rPr lang="en-US" sz="2000" smtClean="0"/>
              <a:t>Paperwork</a:t>
            </a:r>
          </a:p>
          <a:p>
            <a:pPr eaLnBrk="1" hangingPunct="1">
              <a:lnSpc>
                <a:spcPct val="90000"/>
              </a:lnSpc>
            </a:pPr>
            <a:r>
              <a:rPr lang="en-US" sz="2000" smtClean="0"/>
              <a:t>Radiology badge </a:t>
            </a:r>
            <a:r>
              <a:rPr lang="en-US" sz="1400" smtClean="0"/>
              <a:t>(for fluoroscopy)</a:t>
            </a:r>
          </a:p>
          <a:p>
            <a:pPr eaLnBrk="1" hangingPunct="1">
              <a:lnSpc>
                <a:spcPct val="90000"/>
              </a:lnSpc>
            </a:pPr>
            <a:endParaRPr lang="en-US" sz="2000" smtClean="0"/>
          </a:p>
        </p:txBody>
      </p:sp>
    </p:spTree>
    <p:custDataLst>
      <p:tags r:id="rId1"/>
    </p:custDataLst>
    <p:extLst>
      <p:ext uri="{BB962C8B-B14F-4D97-AF65-F5344CB8AC3E}">
        <p14:creationId xmlns:p14="http://schemas.microsoft.com/office/powerpoint/2010/main" val="30215954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normAutofit fontScale="90000"/>
          </a:bodyPr>
          <a:lstStyle/>
          <a:p>
            <a:pPr eaLnBrk="1" hangingPunct="1"/>
            <a:r>
              <a:rPr lang="en-US" sz="4000" b="1" smtClean="0"/>
              <a:t>Parts of Module A</a:t>
            </a:r>
            <a:br>
              <a:rPr lang="en-US" sz="4000" b="1" smtClean="0"/>
            </a:br>
            <a:r>
              <a:rPr lang="en-US" sz="4000" b="1" smtClean="0"/>
              <a:t>AIRWAY MANAGEMENT</a:t>
            </a:r>
            <a:endParaRPr lang="en-US" sz="3200" i="1" smtClean="0"/>
          </a:p>
        </p:txBody>
      </p:sp>
      <p:sp>
        <p:nvSpPr>
          <p:cNvPr id="975875" name="Rectangle 3"/>
          <p:cNvSpPr>
            <a:spLocks noGrp="1" noChangeArrowheads="1"/>
          </p:cNvSpPr>
          <p:nvPr>
            <p:ph idx="1"/>
          </p:nvPr>
        </p:nvSpPr>
        <p:spPr>
          <a:xfrm>
            <a:off x="533400" y="2590800"/>
            <a:ext cx="8382000" cy="3962400"/>
          </a:xfrm>
        </p:spPr>
        <p:txBody>
          <a:bodyPr/>
          <a:lstStyle/>
          <a:p>
            <a:pPr marL="609600" indent="-609600" eaLnBrk="1" hangingPunct="1">
              <a:buSzTx/>
              <a:buFontTx/>
              <a:buNone/>
            </a:pPr>
            <a:r>
              <a:rPr lang="en-US" sz="2400" b="1" smtClean="0"/>
              <a:t>Part 1</a:t>
            </a:r>
            <a:r>
              <a:rPr lang="en-US" sz="2400" smtClean="0"/>
              <a:t> – </a:t>
            </a:r>
            <a:r>
              <a:rPr lang="en-US" sz="2400" i="1" smtClean="0"/>
              <a:t>Pharyngeal, Laryngeal &amp; Esophageal Airways</a:t>
            </a:r>
          </a:p>
          <a:p>
            <a:pPr marL="609600" indent="-609600" eaLnBrk="1" hangingPunct="1">
              <a:buSzTx/>
              <a:buFontTx/>
              <a:buNone/>
            </a:pPr>
            <a:r>
              <a:rPr lang="en-US" sz="2400" b="1" smtClean="0"/>
              <a:t>Part 2</a:t>
            </a:r>
            <a:r>
              <a:rPr lang="en-US" sz="2400" smtClean="0"/>
              <a:t> – </a:t>
            </a:r>
            <a:r>
              <a:rPr lang="en-US" sz="2400" i="1" smtClean="0"/>
              <a:t>Tracheal Airways</a:t>
            </a:r>
          </a:p>
          <a:p>
            <a:pPr marL="609600" indent="-609600" eaLnBrk="1" hangingPunct="1">
              <a:buSzTx/>
              <a:buFontTx/>
              <a:buNone/>
            </a:pPr>
            <a:r>
              <a:rPr lang="en-US" sz="2400" b="1" smtClean="0">
                <a:solidFill>
                  <a:srgbClr val="FF0000"/>
                </a:solidFill>
              </a:rPr>
              <a:t>Part 3</a:t>
            </a:r>
            <a:r>
              <a:rPr lang="en-US" sz="2400" smtClean="0">
                <a:solidFill>
                  <a:srgbClr val="FF0000"/>
                </a:solidFill>
              </a:rPr>
              <a:t> – </a:t>
            </a:r>
            <a:r>
              <a:rPr lang="en-US" sz="2400" i="1" smtClean="0">
                <a:solidFill>
                  <a:srgbClr val="FF0000"/>
                </a:solidFill>
              </a:rPr>
              <a:t>Airway Clearance</a:t>
            </a:r>
          </a:p>
          <a:p>
            <a:pPr marL="609600" indent="-609600" eaLnBrk="1" hangingPunct="1">
              <a:buSzTx/>
              <a:buFontTx/>
              <a:buNone/>
            </a:pPr>
            <a:r>
              <a:rPr lang="en-US" sz="2400" b="1" smtClean="0"/>
              <a:t>Part 4</a:t>
            </a:r>
            <a:r>
              <a:rPr lang="en-US" sz="2400" smtClean="0"/>
              <a:t> - </a:t>
            </a:r>
            <a:r>
              <a:rPr lang="en-US" sz="2400" i="1" smtClean="0"/>
              <a:t>Advanced Airways</a:t>
            </a:r>
            <a:r>
              <a:rPr lang="en-US" sz="2400" smtClean="0"/>
              <a:t> </a:t>
            </a:r>
          </a:p>
          <a:p>
            <a:pPr marL="609600" indent="-609600" eaLnBrk="1" hangingPunct="1">
              <a:buSzTx/>
              <a:buFontTx/>
              <a:buNone/>
            </a:pPr>
            <a:r>
              <a:rPr lang="en-US" sz="2400" b="1" smtClean="0"/>
              <a:t>Part 5</a:t>
            </a:r>
            <a:r>
              <a:rPr lang="en-US" sz="2400" smtClean="0"/>
              <a:t> - </a:t>
            </a:r>
            <a:r>
              <a:rPr lang="en-US" sz="2400" i="1" smtClean="0"/>
              <a:t>Airway Complications &amp; Emergencies</a:t>
            </a:r>
          </a:p>
        </p:txBody>
      </p:sp>
    </p:spTree>
    <p:custDataLst>
      <p:tags r:id="rId1"/>
    </p:custDataLst>
    <p:extLst>
      <p:ext uri="{BB962C8B-B14F-4D97-AF65-F5344CB8AC3E}">
        <p14:creationId xmlns:p14="http://schemas.microsoft.com/office/powerpoint/2010/main" val="6977908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26627" name="Rectangle 3"/>
          <p:cNvSpPr>
            <a:spLocks noGrp="1" noChangeArrowheads="1"/>
          </p:cNvSpPr>
          <p:nvPr>
            <p:ph idx="1"/>
          </p:nvPr>
        </p:nvSpPr>
        <p:spPr>
          <a:xfrm>
            <a:off x="445212" y="1772816"/>
            <a:ext cx="7772400" cy="4191000"/>
          </a:xfrm>
        </p:spPr>
        <p:txBody>
          <a:bodyPr>
            <a:normAutofit lnSpcReduction="10000"/>
          </a:bodyPr>
          <a:lstStyle/>
          <a:p>
            <a:pPr eaLnBrk="1" hangingPunct="1">
              <a:lnSpc>
                <a:spcPct val="80000"/>
              </a:lnSpc>
            </a:pPr>
            <a:r>
              <a:rPr lang="en-US" sz="3600" dirty="0" smtClean="0">
                <a:solidFill>
                  <a:schemeClr val="tx2">
                    <a:lumMod val="90000"/>
                  </a:schemeClr>
                </a:solidFill>
              </a:rPr>
              <a:t>Prepare the airway </a:t>
            </a:r>
          </a:p>
          <a:p>
            <a:pPr eaLnBrk="1" hangingPunct="1">
              <a:lnSpc>
                <a:spcPct val="80000"/>
              </a:lnSpc>
            </a:pPr>
            <a:endParaRPr lang="en-US" sz="3600" dirty="0" smtClean="0">
              <a:solidFill>
                <a:srgbClr val="C00000"/>
              </a:solidFill>
            </a:endParaRPr>
          </a:p>
          <a:p>
            <a:pPr lvl="1" eaLnBrk="1" hangingPunct="1">
              <a:lnSpc>
                <a:spcPct val="80000"/>
              </a:lnSpc>
            </a:pPr>
            <a:r>
              <a:rPr lang="en-US" sz="3200" dirty="0" smtClean="0"/>
              <a:t>Pseudoephedrine nasal spray (prevent bleeding)</a:t>
            </a:r>
          </a:p>
          <a:p>
            <a:pPr lvl="1" eaLnBrk="1" hangingPunct="1">
              <a:lnSpc>
                <a:spcPct val="80000"/>
              </a:lnSpc>
            </a:pPr>
            <a:endParaRPr lang="en-US" sz="3200" dirty="0" smtClean="0"/>
          </a:p>
          <a:p>
            <a:pPr lvl="1" eaLnBrk="1" hangingPunct="1">
              <a:lnSpc>
                <a:spcPct val="80000"/>
              </a:lnSpc>
            </a:pPr>
            <a:r>
              <a:rPr lang="en-US" sz="3200" dirty="0" smtClean="0"/>
              <a:t>Topical anesthetic (Lidocaine) </a:t>
            </a:r>
          </a:p>
          <a:p>
            <a:pPr lvl="2" eaLnBrk="1" hangingPunct="1">
              <a:lnSpc>
                <a:spcPct val="80000"/>
              </a:lnSpc>
            </a:pPr>
            <a:r>
              <a:rPr lang="en-US" sz="2800" dirty="0" smtClean="0"/>
              <a:t>by atomizer to nose</a:t>
            </a:r>
          </a:p>
          <a:p>
            <a:pPr lvl="2" eaLnBrk="1" hangingPunct="1">
              <a:lnSpc>
                <a:spcPct val="80000"/>
              </a:lnSpc>
            </a:pPr>
            <a:r>
              <a:rPr lang="en-US" sz="2800" dirty="0" smtClean="0"/>
              <a:t>by mouthwash to oral pharynx</a:t>
            </a:r>
          </a:p>
          <a:p>
            <a:pPr lvl="2" eaLnBrk="1" hangingPunct="1">
              <a:lnSpc>
                <a:spcPct val="80000"/>
              </a:lnSpc>
            </a:pPr>
            <a:r>
              <a:rPr lang="en-US" sz="2800" dirty="0" smtClean="0"/>
              <a:t>by nebulizer or instilled in bronchoscope to lungs</a:t>
            </a:r>
            <a:endParaRPr lang="en-US" sz="2000" dirty="0" smtClean="0"/>
          </a:p>
        </p:txBody>
      </p:sp>
    </p:spTree>
    <p:custDataLst>
      <p:tags r:id="rId1"/>
    </p:custDataLst>
    <p:extLst>
      <p:ext uri="{BB962C8B-B14F-4D97-AF65-F5344CB8AC3E}">
        <p14:creationId xmlns:p14="http://schemas.microsoft.com/office/powerpoint/2010/main" val="28756418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35337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5148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 Box 4"/>
          <p:cNvSpPr txBox="1">
            <a:spLocks noChangeArrowheads="1"/>
          </p:cNvSpPr>
          <p:nvPr/>
        </p:nvSpPr>
        <p:spPr bwMode="auto">
          <a:xfrm>
            <a:off x="4038600" y="7620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algn="l" eaLnBrk="1" hangingPunct="1">
              <a:spcBef>
                <a:spcPct val="50000"/>
              </a:spcBef>
            </a:pPr>
            <a:r>
              <a:rPr lang="en-US" sz="3600" dirty="0">
                <a:latin typeface="+mj-lt"/>
              </a:rPr>
              <a:t>Anesthetize the airway</a:t>
            </a:r>
          </a:p>
        </p:txBody>
      </p:sp>
    </p:spTree>
    <p:custDataLst>
      <p:tags r:id="rId1"/>
    </p:custDataLst>
    <p:extLst>
      <p:ext uri="{BB962C8B-B14F-4D97-AF65-F5344CB8AC3E}">
        <p14:creationId xmlns:p14="http://schemas.microsoft.com/office/powerpoint/2010/main" val="12289495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28675" name="Rectangle 3"/>
          <p:cNvSpPr>
            <a:spLocks noGrp="1" noChangeArrowheads="1"/>
          </p:cNvSpPr>
          <p:nvPr>
            <p:ph idx="1"/>
          </p:nvPr>
        </p:nvSpPr>
        <p:spPr>
          <a:xfrm>
            <a:off x="179512" y="1664804"/>
            <a:ext cx="7772400" cy="4191000"/>
          </a:xfrm>
        </p:spPr>
        <p:txBody>
          <a:bodyPr>
            <a:normAutofit fontScale="92500"/>
          </a:bodyPr>
          <a:lstStyle/>
          <a:p>
            <a:pPr eaLnBrk="1" hangingPunct="1">
              <a:lnSpc>
                <a:spcPct val="80000"/>
              </a:lnSpc>
              <a:buFontTx/>
              <a:buNone/>
            </a:pPr>
            <a:r>
              <a:rPr lang="en-US" dirty="0" smtClean="0"/>
              <a:t>Administer other medications                                       </a:t>
            </a:r>
          </a:p>
          <a:p>
            <a:pPr eaLnBrk="1" hangingPunct="1">
              <a:lnSpc>
                <a:spcPct val="80000"/>
              </a:lnSpc>
              <a:buFontTx/>
              <a:buNone/>
            </a:pPr>
            <a:r>
              <a:rPr lang="en-US" dirty="0" smtClean="0"/>
              <a:t>                             (</a:t>
            </a:r>
            <a:r>
              <a:rPr lang="en-US" i="1" dirty="0" smtClean="0"/>
              <a:t>per institution policy</a:t>
            </a:r>
            <a:r>
              <a:rPr lang="en-US" dirty="0" smtClean="0"/>
              <a:t>)</a:t>
            </a:r>
          </a:p>
          <a:p>
            <a:pPr lvl="1" eaLnBrk="1" hangingPunct="1">
              <a:lnSpc>
                <a:spcPct val="80000"/>
              </a:lnSpc>
            </a:pPr>
            <a:r>
              <a:rPr lang="en-US" dirty="0" smtClean="0"/>
              <a:t>Oxygen</a:t>
            </a:r>
          </a:p>
          <a:p>
            <a:pPr lvl="1" eaLnBrk="1" hangingPunct="1">
              <a:lnSpc>
                <a:spcPct val="80000"/>
              </a:lnSpc>
            </a:pPr>
            <a:r>
              <a:rPr lang="en-US" dirty="0" smtClean="0"/>
              <a:t>Conscious sedation (opioids &amp; </a:t>
            </a:r>
            <a:r>
              <a:rPr lang="en-US" dirty="0" err="1" smtClean="0"/>
              <a:t>benzodiazapines</a:t>
            </a:r>
            <a:r>
              <a:rPr lang="en-US" dirty="0" smtClean="0"/>
              <a:t>)</a:t>
            </a:r>
          </a:p>
          <a:p>
            <a:pPr lvl="1" eaLnBrk="1" hangingPunct="1">
              <a:lnSpc>
                <a:spcPct val="80000"/>
              </a:lnSpc>
            </a:pPr>
            <a:r>
              <a:rPr lang="en-US" dirty="0" smtClean="0"/>
              <a:t>Anticholinergic (atropine or </a:t>
            </a:r>
            <a:r>
              <a:rPr lang="en-US" dirty="0" err="1" smtClean="0"/>
              <a:t>glycopyrrolate</a:t>
            </a:r>
            <a:r>
              <a:rPr lang="en-US" dirty="0" smtClean="0"/>
              <a:t>)</a:t>
            </a:r>
          </a:p>
          <a:p>
            <a:pPr lvl="1" eaLnBrk="1" hangingPunct="1">
              <a:lnSpc>
                <a:spcPct val="80000"/>
              </a:lnSpc>
            </a:pPr>
            <a:r>
              <a:rPr lang="en-US" dirty="0" err="1" smtClean="0"/>
              <a:t>Mucomyst</a:t>
            </a:r>
            <a:r>
              <a:rPr lang="en-US" dirty="0" smtClean="0"/>
              <a:t> (10 – 20%)</a:t>
            </a:r>
          </a:p>
          <a:p>
            <a:pPr lvl="1" eaLnBrk="1" hangingPunct="1">
              <a:lnSpc>
                <a:spcPct val="80000"/>
              </a:lnSpc>
            </a:pPr>
            <a:r>
              <a:rPr lang="en-US" dirty="0" err="1" smtClean="0"/>
              <a:t>Vaponephrine</a:t>
            </a:r>
            <a:r>
              <a:rPr lang="en-US" dirty="0" smtClean="0"/>
              <a:t> or Epinephrine (1:10,000)</a:t>
            </a:r>
          </a:p>
          <a:p>
            <a:pPr lvl="1" eaLnBrk="1" hangingPunct="1">
              <a:lnSpc>
                <a:spcPct val="80000"/>
              </a:lnSpc>
            </a:pPr>
            <a:r>
              <a:rPr lang="en-US" dirty="0" smtClean="0"/>
              <a:t>Albuterol</a:t>
            </a:r>
            <a:endParaRPr lang="en-US" dirty="0" smtClean="0"/>
          </a:p>
          <a:p>
            <a:pPr lvl="1" eaLnBrk="1" hangingPunct="1">
              <a:lnSpc>
                <a:spcPct val="80000"/>
              </a:lnSpc>
            </a:pPr>
            <a:endParaRPr lang="en-US" dirty="0" smtClean="0"/>
          </a:p>
          <a:p>
            <a:pPr eaLnBrk="1" hangingPunct="1">
              <a:lnSpc>
                <a:spcPct val="80000"/>
              </a:lnSpc>
            </a:pPr>
            <a:r>
              <a:rPr lang="en-US" dirty="0" smtClean="0"/>
              <a:t>Assist with the procedure</a:t>
            </a:r>
          </a:p>
        </p:txBody>
      </p:sp>
    </p:spTree>
    <p:custDataLst>
      <p:tags r:id="rId1"/>
    </p:custDataLst>
    <p:extLst>
      <p:ext uri="{BB962C8B-B14F-4D97-AF65-F5344CB8AC3E}">
        <p14:creationId xmlns:p14="http://schemas.microsoft.com/office/powerpoint/2010/main" val="10776352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29699" name="Rectangle 3"/>
          <p:cNvSpPr>
            <a:spLocks noGrp="1" noChangeArrowheads="1"/>
          </p:cNvSpPr>
          <p:nvPr>
            <p:ph idx="1"/>
          </p:nvPr>
        </p:nvSpPr>
        <p:spPr>
          <a:xfrm>
            <a:off x="143508" y="1628800"/>
            <a:ext cx="8077200" cy="4191000"/>
          </a:xfrm>
        </p:spPr>
        <p:txBody>
          <a:bodyPr>
            <a:normAutofit lnSpcReduction="10000"/>
          </a:bodyPr>
          <a:lstStyle/>
          <a:p>
            <a:pPr eaLnBrk="1" hangingPunct="1"/>
            <a:r>
              <a:rPr lang="en-US" sz="3600" dirty="0" smtClean="0"/>
              <a:t>Monitor the patient</a:t>
            </a:r>
          </a:p>
          <a:p>
            <a:pPr lvl="1" eaLnBrk="1" hangingPunct="1"/>
            <a:r>
              <a:rPr lang="en-US" sz="3200" dirty="0" smtClean="0"/>
              <a:t>Pulse oximeter</a:t>
            </a:r>
          </a:p>
          <a:p>
            <a:pPr lvl="1" eaLnBrk="1" hangingPunct="1"/>
            <a:r>
              <a:rPr lang="en-US" sz="3200" dirty="0" smtClean="0"/>
              <a:t>ECG monitor</a:t>
            </a:r>
          </a:p>
          <a:p>
            <a:pPr lvl="1" eaLnBrk="1" hangingPunct="1"/>
            <a:r>
              <a:rPr lang="en-US" sz="3200" dirty="0" smtClean="0"/>
              <a:t>BP monitor</a:t>
            </a:r>
          </a:p>
          <a:p>
            <a:pPr eaLnBrk="1" hangingPunct="1"/>
            <a:r>
              <a:rPr lang="en-US" sz="3600" dirty="0" smtClean="0"/>
              <a:t>Adjust </a:t>
            </a:r>
            <a:r>
              <a:rPr lang="en-US" sz="3600" dirty="0" smtClean="0"/>
              <a:t>ventilator &amp; O2 as needed</a:t>
            </a:r>
          </a:p>
          <a:p>
            <a:pPr eaLnBrk="1" hangingPunct="1"/>
            <a:r>
              <a:rPr lang="en-US" sz="3600" dirty="0" smtClean="0"/>
              <a:t>Use </a:t>
            </a:r>
            <a:r>
              <a:rPr lang="en-US" sz="3600" dirty="0" smtClean="0"/>
              <a:t>bite block or ventilator adapter as needed</a:t>
            </a:r>
          </a:p>
        </p:txBody>
      </p:sp>
    </p:spTree>
    <p:custDataLst>
      <p:tags r:id="rId1"/>
    </p:custDataLst>
    <p:extLst>
      <p:ext uri="{BB962C8B-B14F-4D97-AF65-F5344CB8AC3E}">
        <p14:creationId xmlns:p14="http://schemas.microsoft.com/office/powerpoint/2010/main" val="11984627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8" y="2667000"/>
            <a:ext cx="35528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5800"/>
            <a:ext cx="403860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 Box 6"/>
          <p:cNvSpPr txBox="1">
            <a:spLocks noChangeArrowheads="1"/>
          </p:cNvSpPr>
          <p:nvPr/>
        </p:nvSpPr>
        <p:spPr bwMode="auto">
          <a:xfrm>
            <a:off x="685800" y="4999038"/>
            <a:ext cx="3581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b="1"/>
              <a:t>Non-intubated patient needs   “Bite Block”</a:t>
            </a:r>
          </a:p>
        </p:txBody>
      </p:sp>
      <p:sp>
        <p:nvSpPr>
          <p:cNvPr id="30725" name="Text Box 7"/>
          <p:cNvSpPr txBox="1">
            <a:spLocks noChangeArrowheads="1"/>
          </p:cNvSpPr>
          <p:nvPr/>
        </p:nvSpPr>
        <p:spPr bwMode="auto">
          <a:xfrm>
            <a:off x="5241580" y="1232756"/>
            <a:ext cx="3505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b="1" dirty="0"/>
              <a:t>Ventilator Adapter</a:t>
            </a:r>
          </a:p>
          <a:p>
            <a:pPr eaLnBrk="1" hangingPunct="1">
              <a:spcBef>
                <a:spcPct val="50000"/>
              </a:spcBef>
            </a:pPr>
            <a:r>
              <a:rPr lang="en-US" b="1" dirty="0"/>
              <a:t>(</a:t>
            </a:r>
            <a:r>
              <a:rPr lang="en-US" b="1" dirty="0" err="1"/>
              <a:t>Bodai</a:t>
            </a:r>
            <a:r>
              <a:rPr lang="en-US" b="1" dirty="0"/>
              <a:t>)</a:t>
            </a:r>
          </a:p>
        </p:txBody>
      </p:sp>
    </p:spTree>
    <p:custDataLst>
      <p:tags r:id="rId1"/>
    </p:custDataLst>
    <p:extLst>
      <p:ext uri="{BB962C8B-B14F-4D97-AF65-F5344CB8AC3E}">
        <p14:creationId xmlns:p14="http://schemas.microsoft.com/office/powerpoint/2010/main" val="1145113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31747" name="Rectangle 3"/>
          <p:cNvSpPr>
            <a:spLocks noGrp="1" noChangeArrowheads="1"/>
          </p:cNvSpPr>
          <p:nvPr>
            <p:ph idx="1"/>
          </p:nvPr>
        </p:nvSpPr>
        <p:spPr>
          <a:xfrm>
            <a:off x="457200" y="2057400"/>
            <a:ext cx="8382000" cy="4572000"/>
          </a:xfrm>
        </p:spPr>
        <p:txBody>
          <a:bodyPr/>
          <a:lstStyle/>
          <a:p>
            <a:pPr eaLnBrk="1" hangingPunct="1"/>
            <a:r>
              <a:rPr lang="en-US" smtClean="0"/>
              <a:t>Perform post-procedure care of the patient</a:t>
            </a:r>
          </a:p>
          <a:p>
            <a:pPr eaLnBrk="1" hangingPunct="1"/>
            <a:endParaRPr lang="en-US" smtClean="0"/>
          </a:p>
          <a:p>
            <a:pPr lvl="1" eaLnBrk="1" hangingPunct="1"/>
            <a:r>
              <a:rPr lang="en-US" sz="2400" smtClean="0"/>
              <a:t>Monitor oxygenation &amp; ventilation</a:t>
            </a:r>
          </a:p>
          <a:p>
            <a:pPr lvl="1" eaLnBrk="1" hangingPunct="1"/>
            <a:r>
              <a:rPr lang="en-US" sz="2400" smtClean="0"/>
              <a:t>Monitor breath sounds for wheezing or loss of sounds (pneumothorax)</a:t>
            </a:r>
          </a:p>
          <a:p>
            <a:pPr lvl="1" eaLnBrk="1" hangingPunct="1"/>
            <a:r>
              <a:rPr lang="en-US" sz="2400" smtClean="0"/>
              <a:t>Keep NPO until anesthetic wears off</a:t>
            </a:r>
          </a:p>
          <a:p>
            <a:pPr lvl="1" eaLnBrk="1" hangingPunct="1"/>
            <a:r>
              <a:rPr lang="en-US" sz="2400" smtClean="0"/>
              <a:t>Monitor for airway complications (stridor or laryngospasm)</a:t>
            </a:r>
          </a:p>
          <a:p>
            <a:pPr lvl="1" eaLnBrk="1" hangingPunct="1"/>
            <a:r>
              <a:rPr lang="en-US" sz="2400" smtClean="0"/>
              <a:t>Monitor for hemoptysis</a:t>
            </a:r>
          </a:p>
        </p:txBody>
      </p:sp>
    </p:spTree>
    <p:custDataLst>
      <p:tags r:id="rId1"/>
    </p:custDataLst>
    <p:extLst>
      <p:ext uri="{BB962C8B-B14F-4D97-AF65-F5344CB8AC3E}">
        <p14:creationId xmlns:p14="http://schemas.microsoft.com/office/powerpoint/2010/main" val="32777513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z="4000" smtClean="0"/>
              <a:t>Responsibilities of the RT During Bronchoscopy</a:t>
            </a:r>
          </a:p>
        </p:txBody>
      </p:sp>
      <p:sp>
        <p:nvSpPr>
          <p:cNvPr id="32771" name="Rectangle 3"/>
          <p:cNvSpPr>
            <a:spLocks noGrp="1" noChangeArrowheads="1"/>
          </p:cNvSpPr>
          <p:nvPr>
            <p:ph idx="1"/>
          </p:nvPr>
        </p:nvSpPr>
        <p:spPr>
          <a:xfrm>
            <a:off x="685800" y="2362200"/>
            <a:ext cx="7772400" cy="4267200"/>
          </a:xfrm>
        </p:spPr>
        <p:txBody>
          <a:bodyPr/>
          <a:lstStyle/>
          <a:p>
            <a:pPr eaLnBrk="1" hangingPunct="1"/>
            <a:r>
              <a:rPr lang="en-US" smtClean="0"/>
              <a:t>Process the specimens </a:t>
            </a:r>
          </a:p>
          <a:p>
            <a:pPr lvl="3" eaLnBrk="1" hangingPunct="1"/>
            <a:endParaRPr lang="en-US" smtClean="0"/>
          </a:p>
          <a:p>
            <a:pPr eaLnBrk="1" hangingPunct="1"/>
            <a:r>
              <a:rPr lang="en-US" smtClean="0"/>
              <a:t>Clean equipment after use (Gluteraldehyde)</a:t>
            </a:r>
          </a:p>
          <a:p>
            <a:pPr lvl="3" eaLnBrk="1" hangingPunct="1"/>
            <a:endParaRPr lang="en-US" smtClean="0"/>
          </a:p>
          <a:p>
            <a:pPr eaLnBrk="1" hangingPunct="1"/>
            <a:r>
              <a:rPr lang="en-US" smtClean="0"/>
              <a:t>Restock bronchoscopy cart</a:t>
            </a:r>
          </a:p>
          <a:p>
            <a:pPr lvl="3" eaLnBrk="1" hangingPunct="1"/>
            <a:endParaRPr lang="en-US" smtClean="0"/>
          </a:p>
          <a:p>
            <a:pPr eaLnBrk="1" hangingPunct="1"/>
            <a:r>
              <a:rPr lang="en-US" smtClean="0"/>
              <a:t>Documentation &amp; billing</a:t>
            </a:r>
          </a:p>
        </p:txBody>
      </p:sp>
    </p:spTree>
    <p:custDataLst>
      <p:tags r:id="rId1"/>
    </p:custDataLst>
    <p:extLst>
      <p:ext uri="{BB962C8B-B14F-4D97-AF65-F5344CB8AC3E}">
        <p14:creationId xmlns:p14="http://schemas.microsoft.com/office/powerpoint/2010/main" val="34027804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Critical Thinking Question</a:t>
            </a:r>
          </a:p>
        </p:txBody>
      </p:sp>
      <p:sp>
        <p:nvSpPr>
          <p:cNvPr id="34819" name="Content Placeholder 2"/>
          <p:cNvSpPr>
            <a:spLocks noGrp="1"/>
          </p:cNvSpPr>
          <p:nvPr>
            <p:ph idx="1"/>
          </p:nvPr>
        </p:nvSpPr>
        <p:spPr/>
        <p:txBody>
          <a:bodyPr/>
          <a:lstStyle/>
          <a:p>
            <a:r>
              <a:rPr lang="en-US" sz="3600" dirty="0" smtClean="0"/>
              <a:t>Would you recommend a rigid or flexible bronchoscopy for Ms. Swanson, a 43-year-old Hispanic woman with a history of hemoptysis.  A chest radiograph revealed a mass in her right middle lobe.  She is scheduled for a bronchoscopy and possible biopsy.</a:t>
            </a:r>
          </a:p>
        </p:txBody>
      </p:sp>
    </p:spTree>
    <p:extLst>
      <p:ext uri="{BB962C8B-B14F-4D97-AF65-F5344CB8AC3E}">
        <p14:creationId xmlns:p14="http://schemas.microsoft.com/office/powerpoint/2010/main" val="334394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Critical Thinking Question</a:t>
            </a:r>
          </a:p>
        </p:txBody>
      </p:sp>
      <p:sp>
        <p:nvSpPr>
          <p:cNvPr id="35843" name="Rectangle 3"/>
          <p:cNvSpPr>
            <a:spLocks noGrp="1" noChangeArrowheads="1"/>
          </p:cNvSpPr>
          <p:nvPr>
            <p:ph idx="1"/>
          </p:nvPr>
        </p:nvSpPr>
        <p:spPr/>
        <p:txBody>
          <a:bodyPr/>
          <a:lstStyle/>
          <a:p>
            <a:pPr eaLnBrk="1" hangingPunct="1"/>
            <a:r>
              <a:rPr lang="en-US" sz="3600" dirty="0" smtClean="0"/>
              <a:t>While a bronchoscopy is being performed on a mechanically ventilated patient, you notice the high-pressure alarm is sounding.  What are the possible causes and corrective actions?</a:t>
            </a:r>
          </a:p>
        </p:txBody>
      </p:sp>
    </p:spTree>
    <p:custDataLst>
      <p:tags r:id="rId1"/>
    </p:custDataLst>
    <p:extLst>
      <p:ext uri="{BB962C8B-B14F-4D97-AF65-F5344CB8AC3E}">
        <p14:creationId xmlns:p14="http://schemas.microsoft.com/office/powerpoint/2010/main" val="2414199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smtClean="0"/>
              <a:t>Critical Thinking Question</a:t>
            </a:r>
          </a:p>
        </p:txBody>
      </p:sp>
      <p:sp>
        <p:nvSpPr>
          <p:cNvPr id="36867" name="Rectangle 3"/>
          <p:cNvSpPr>
            <a:spLocks noGrp="1" noChangeArrowheads="1"/>
          </p:cNvSpPr>
          <p:nvPr>
            <p:ph idx="1"/>
          </p:nvPr>
        </p:nvSpPr>
        <p:spPr>
          <a:xfrm>
            <a:off x="685800" y="2057400"/>
            <a:ext cx="7772400" cy="4419600"/>
          </a:xfrm>
        </p:spPr>
        <p:txBody>
          <a:bodyPr/>
          <a:lstStyle/>
          <a:p>
            <a:pPr eaLnBrk="1" hangingPunct="1"/>
            <a:r>
              <a:rPr lang="en-US" sz="3600" dirty="0" smtClean="0"/>
              <a:t>If </a:t>
            </a:r>
            <a:r>
              <a:rPr lang="en-US" sz="3600" dirty="0" smtClean="0"/>
              <a:t>the physician informs you that the light on the bronchoscope is no longer visible, what would you suggest to correct the problem? </a:t>
            </a:r>
          </a:p>
        </p:txBody>
      </p:sp>
    </p:spTree>
    <p:custDataLst>
      <p:tags r:id="rId1"/>
    </p:custDataLst>
    <p:extLst>
      <p:ext uri="{BB962C8B-B14F-4D97-AF65-F5344CB8AC3E}">
        <p14:creationId xmlns:p14="http://schemas.microsoft.com/office/powerpoint/2010/main" val="3755082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Clinical Practice Guidelines</a:t>
            </a:r>
          </a:p>
        </p:txBody>
      </p:sp>
      <p:sp>
        <p:nvSpPr>
          <p:cNvPr id="6147" name="Rectangle 3"/>
          <p:cNvSpPr>
            <a:spLocks noGrp="1" noChangeArrowheads="1"/>
          </p:cNvSpPr>
          <p:nvPr>
            <p:ph idx="1"/>
          </p:nvPr>
        </p:nvSpPr>
        <p:spPr>
          <a:xfrm>
            <a:off x="685800" y="1981200"/>
            <a:ext cx="7772400" cy="4495800"/>
          </a:xfrm>
        </p:spPr>
        <p:txBody>
          <a:bodyPr/>
          <a:lstStyle/>
          <a:p>
            <a:pPr eaLnBrk="1" hangingPunct="1">
              <a:lnSpc>
                <a:spcPct val="90000"/>
              </a:lnSpc>
            </a:pPr>
            <a:r>
              <a:rPr lang="en-US" sz="2800" dirty="0" smtClean="0"/>
              <a:t>Endotracheal </a:t>
            </a:r>
            <a:r>
              <a:rPr lang="en-US" sz="2800" dirty="0" smtClean="0">
                <a:solidFill>
                  <a:srgbClr val="FFFFFF"/>
                </a:solidFill>
              </a:rPr>
              <a:t>Suctioning</a:t>
            </a:r>
            <a:r>
              <a:rPr lang="en-US" sz="2800" dirty="0" smtClean="0"/>
              <a:t> of the Mechanically Ventilated Patients with Artificial Airways (2010)</a:t>
            </a:r>
          </a:p>
          <a:p>
            <a:pPr eaLnBrk="1" hangingPunct="1">
              <a:lnSpc>
                <a:spcPct val="90000"/>
              </a:lnSpc>
            </a:pPr>
            <a:endParaRPr lang="en-US" sz="2800" dirty="0" smtClean="0"/>
          </a:p>
          <a:p>
            <a:pPr eaLnBrk="1" hangingPunct="1">
              <a:lnSpc>
                <a:spcPct val="90000"/>
              </a:lnSpc>
            </a:pPr>
            <a:r>
              <a:rPr lang="en-US" sz="2800" dirty="0" smtClean="0">
                <a:solidFill>
                  <a:srgbClr val="FFFFFF"/>
                </a:solidFill>
              </a:rPr>
              <a:t>Bronchoscopy</a:t>
            </a:r>
            <a:r>
              <a:rPr lang="en-US" sz="2800" dirty="0" smtClean="0"/>
              <a:t> Assisting (2007)</a:t>
            </a:r>
          </a:p>
          <a:p>
            <a:pPr eaLnBrk="1" hangingPunct="1">
              <a:lnSpc>
                <a:spcPct val="90000"/>
              </a:lnSpc>
            </a:pPr>
            <a:endParaRPr lang="en-US" sz="2800" dirty="0" smtClean="0"/>
          </a:p>
          <a:p>
            <a:pPr eaLnBrk="1" hangingPunct="1">
              <a:lnSpc>
                <a:spcPct val="90000"/>
              </a:lnSpc>
            </a:pPr>
            <a:r>
              <a:rPr lang="en-US" sz="2800" dirty="0" smtClean="0">
                <a:solidFill>
                  <a:srgbClr val="FFFFFF"/>
                </a:solidFill>
              </a:rPr>
              <a:t>Humidification</a:t>
            </a:r>
            <a:r>
              <a:rPr lang="en-US" sz="2800" dirty="0" smtClean="0"/>
              <a:t> During Invasive and Non-invasive Mechanical Ventilation (2012)</a:t>
            </a:r>
          </a:p>
          <a:p>
            <a:pPr eaLnBrk="1" hangingPunct="1">
              <a:lnSpc>
                <a:spcPct val="90000"/>
              </a:lnSpc>
            </a:pPr>
            <a:endParaRPr lang="en-US" sz="2800" dirty="0" smtClean="0"/>
          </a:p>
          <a:p>
            <a:pPr eaLnBrk="1" hangingPunct="1">
              <a:lnSpc>
                <a:spcPct val="90000"/>
              </a:lnSpc>
            </a:pPr>
            <a:r>
              <a:rPr lang="en-US" sz="2800" dirty="0" smtClean="0">
                <a:solidFill>
                  <a:srgbClr val="FFFFFF"/>
                </a:solidFill>
              </a:rPr>
              <a:t>Nasotracheal </a:t>
            </a:r>
            <a:r>
              <a:rPr lang="en-US" sz="2800" dirty="0" smtClean="0"/>
              <a:t>Suctioning (2004)</a:t>
            </a:r>
          </a:p>
          <a:p>
            <a:pPr marL="0" indent="0" eaLnBrk="1" hangingPunct="1">
              <a:lnSpc>
                <a:spcPct val="90000"/>
              </a:lnSpc>
              <a:buNone/>
            </a:pPr>
            <a:endParaRPr lang="en-US" sz="2800" dirty="0" smtClean="0"/>
          </a:p>
          <a:p>
            <a:pPr eaLnBrk="1" hangingPunct="1">
              <a:lnSpc>
                <a:spcPct val="90000"/>
              </a:lnSpc>
            </a:pPr>
            <a:endParaRPr lang="en-US" sz="2400" dirty="0" smtClean="0">
              <a:solidFill>
                <a:srgbClr val="FF0000"/>
              </a:solidFill>
            </a:endParaRPr>
          </a:p>
        </p:txBody>
      </p:sp>
    </p:spTree>
    <p:custDataLst>
      <p:tags r:id="rId1"/>
    </p:custDataLst>
    <p:extLst>
      <p:ext uri="{BB962C8B-B14F-4D97-AF65-F5344CB8AC3E}">
        <p14:creationId xmlns:p14="http://schemas.microsoft.com/office/powerpoint/2010/main" val="2967306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Critical Thinking Question</a:t>
            </a:r>
          </a:p>
        </p:txBody>
      </p:sp>
      <p:sp>
        <p:nvSpPr>
          <p:cNvPr id="37891" name="Rectangle 3"/>
          <p:cNvSpPr>
            <a:spLocks noGrp="1" noChangeArrowheads="1"/>
          </p:cNvSpPr>
          <p:nvPr>
            <p:ph idx="1"/>
          </p:nvPr>
        </p:nvSpPr>
        <p:spPr/>
        <p:txBody>
          <a:bodyPr/>
          <a:lstStyle/>
          <a:p>
            <a:pPr eaLnBrk="1" hangingPunct="1"/>
            <a:r>
              <a:rPr lang="en-US" dirty="0" smtClean="0"/>
              <a:t>A pulmonary fellow is performing her first bronchoscopy and informs you that the entire airway is blurry and suggests instillation of saline to clear the scope.  You proceed with the instillation of saline and suction but the field fails to clear.  What would you suggest in order to clear the field?</a:t>
            </a:r>
          </a:p>
        </p:txBody>
      </p:sp>
    </p:spTree>
    <p:custDataLst>
      <p:tags r:id="rId1"/>
    </p:custDataLst>
    <p:extLst>
      <p:ext uri="{BB962C8B-B14F-4D97-AF65-F5344CB8AC3E}">
        <p14:creationId xmlns:p14="http://schemas.microsoft.com/office/powerpoint/2010/main" val="94545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Critical Thinking Question</a:t>
            </a:r>
          </a:p>
        </p:txBody>
      </p:sp>
      <p:sp>
        <p:nvSpPr>
          <p:cNvPr id="38915" name="Rectangle 3"/>
          <p:cNvSpPr>
            <a:spLocks noGrp="1" noChangeArrowheads="1"/>
          </p:cNvSpPr>
          <p:nvPr>
            <p:ph idx="1"/>
          </p:nvPr>
        </p:nvSpPr>
        <p:spPr/>
        <p:txBody>
          <a:bodyPr/>
          <a:lstStyle/>
          <a:p>
            <a:pPr eaLnBrk="1" hangingPunct="1"/>
            <a:r>
              <a:rPr lang="en-US" sz="3600" dirty="0" smtClean="0"/>
              <a:t>A patient with documented hypertension has been schedule for a flexible bronchoscopy.  Which of the commonly administered medications during bronchoscopy might cause an adverse reaction?  Explain your answer in detail.</a:t>
            </a:r>
          </a:p>
        </p:txBody>
      </p:sp>
    </p:spTree>
    <p:custDataLst>
      <p:tags r:id="rId1"/>
    </p:custDataLst>
    <p:extLst>
      <p:ext uri="{BB962C8B-B14F-4D97-AF65-F5344CB8AC3E}">
        <p14:creationId xmlns:p14="http://schemas.microsoft.com/office/powerpoint/2010/main" val="199600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Critical Thinking Question</a:t>
            </a:r>
          </a:p>
        </p:txBody>
      </p:sp>
      <p:sp>
        <p:nvSpPr>
          <p:cNvPr id="39939" name="Content Placeholder 2"/>
          <p:cNvSpPr>
            <a:spLocks noGrp="1"/>
          </p:cNvSpPr>
          <p:nvPr>
            <p:ph idx="1"/>
          </p:nvPr>
        </p:nvSpPr>
        <p:spPr/>
        <p:txBody>
          <a:bodyPr/>
          <a:lstStyle/>
          <a:p>
            <a:r>
              <a:rPr lang="en-US" sz="3600" dirty="0" smtClean="0"/>
              <a:t>While assisting with a </a:t>
            </a:r>
            <a:r>
              <a:rPr lang="en-US" sz="3600" dirty="0" err="1" smtClean="0"/>
              <a:t>bronchoscopic</a:t>
            </a:r>
            <a:r>
              <a:rPr lang="en-US" sz="3600" dirty="0" smtClean="0"/>
              <a:t> procedure for a patient on a mechanical ventilator, you notice that the PEEP has been steadily increasing as the physician inserts the bronchoscope through the endotracheal tube into the airways.  What may be the cause of this and what should be done?</a:t>
            </a:r>
          </a:p>
        </p:txBody>
      </p:sp>
    </p:spTree>
    <p:extLst>
      <p:ext uri="{BB962C8B-B14F-4D97-AF65-F5344CB8AC3E}">
        <p14:creationId xmlns:p14="http://schemas.microsoft.com/office/powerpoint/2010/main" val="59350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Critical Thinking Question</a:t>
            </a:r>
          </a:p>
        </p:txBody>
      </p:sp>
      <p:sp>
        <p:nvSpPr>
          <p:cNvPr id="40963" name="Content Placeholder 2"/>
          <p:cNvSpPr>
            <a:spLocks noGrp="1"/>
          </p:cNvSpPr>
          <p:nvPr>
            <p:ph idx="1"/>
          </p:nvPr>
        </p:nvSpPr>
        <p:spPr/>
        <p:txBody>
          <a:bodyPr/>
          <a:lstStyle/>
          <a:p>
            <a:r>
              <a:rPr lang="en-US" sz="2800" dirty="0" smtClean="0"/>
              <a:t>Mr. Levy is in the recovery room following a bronchoscopy.  He is seated upright in bed with a 2 L/min nasal cannula in place.  His vital signs are stable but oxygen saturations are beginning to fall below 88%.  The patient begins complaining of difficulty breathing.  Upon auscultation, you can hear wheezing throughout the upper airways on inspiration and exhalation.  What would you suggest be done for this patient?</a:t>
            </a:r>
          </a:p>
        </p:txBody>
      </p:sp>
    </p:spTree>
    <p:extLst>
      <p:ext uri="{BB962C8B-B14F-4D97-AF65-F5344CB8AC3E}">
        <p14:creationId xmlns:p14="http://schemas.microsoft.com/office/powerpoint/2010/main" val="190899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Critical Thinking Question</a:t>
            </a:r>
          </a:p>
        </p:txBody>
      </p:sp>
      <p:sp>
        <p:nvSpPr>
          <p:cNvPr id="41987" name="Content Placeholder 2"/>
          <p:cNvSpPr>
            <a:spLocks noGrp="1"/>
          </p:cNvSpPr>
          <p:nvPr>
            <p:ph idx="1"/>
          </p:nvPr>
        </p:nvSpPr>
        <p:spPr>
          <a:xfrm>
            <a:off x="287524" y="1232756"/>
            <a:ext cx="8399276" cy="3700463"/>
          </a:xfrm>
        </p:spPr>
        <p:txBody>
          <a:bodyPr>
            <a:normAutofit fontScale="92500" lnSpcReduction="20000"/>
          </a:bodyPr>
          <a:lstStyle/>
          <a:p>
            <a:r>
              <a:rPr lang="en-US" dirty="0" smtClean="0"/>
              <a:t>A patient is undergoing a bronchoscopy for removal of thick, </a:t>
            </a:r>
            <a:r>
              <a:rPr lang="en-US" dirty="0" err="1" smtClean="0"/>
              <a:t>inspissated</a:t>
            </a:r>
            <a:r>
              <a:rPr lang="en-US" dirty="0" smtClean="0"/>
              <a:t> secretions.  While assisting with the procedure and monitoring the patient, you note that the patient’s oxygen saturation has fallen from  95% to 84%.  Though you have increased the oxygen delivery from 3 L/min  nasal cannula to 6 L/min nasal cannula, the oxygen saturation has not changed.  What would you suggest be done for this patient?</a:t>
            </a:r>
          </a:p>
        </p:txBody>
      </p:sp>
    </p:spTree>
    <p:extLst>
      <p:ext uri="{BB962C8B-B14F-4D97-AF65-F5344CB8AC3E}">
        <p14:creationId xmlns:p14="http://schemas.microsoft.com/office/powerpoint/2010/main" val="167000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r>
              <a:rPr lang="en-US" dirty="0" smtClean="0"/>
              <a:t>Bal-CATH</a:t>
            </a:r>
            <a:endParaRPr lang="en-US" dirty="0" smtClean="0"/>
          </a:p>
        </p:txBody>
      </p:sp>
    </p:spTree>
    <p:custDataLst>
      <p:tags r:id="rId1"/>
    </p:custDataLst>
    <p:extLst>
      <p:ext uri="{BB962C8B-B14F-4D97-AF65-F5344CB8AC3E}">
        <p14:creationId xmlns:p14="http://schemas.microsoft.com/office/powerpoint/2010/main" val="1286040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86669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alsteadm\Desktop\scan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7200"/>
            <a:ext cx="3044825"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C:\Documents and Settings\alsteadm\Desktop\scan0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53895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2"/>
          <p:cNvSpPr txBox="1">
            <a:spLocks noChangeArrowheads="1"/>
          </p:cNvSpPr>
          <p:nvPr/>
        </p:nvSpPr>
        <p:spPr bwMode="auto">
          <a:xfrm>
            <a:off x="457200" y="56388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r>
              <a:rPr lang="en-US"/>
              <a:t>Mini-BAL</a:t>
            </a:r>
          </a:p>
        </p:txBody>
      </p:sp>
    </p:spTree>
    <p:custDataLst>
      <p:tags r:id="rId1"/>
    </p:custDataLst>
    <p:extLst>
      <p:ext uri="{BB962C8B-B14F-4D97-AF65-F5344CB8AC3E}">
        <p14:creationId xmlns:p14="http://schemas.microsoft.com/office/powerpoint/2010/main" val="2190410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pPr algn="l" eaLnBrk="1" hangingPunct="1"/>
            <a:r>
              <a:rPr lang="en-US" smtClean="0">
                <a:cs typeface="Times New Roman" pitchFamily="18" charset="0"/>
              </a:rPr>
              <a:t>Bal-CATH</a:t>
            </a:r>
            <a:endParaRPr lang="en-US" b="1" smtClean="0">
              <a:cs typeface="Times New Roman" pitchFamily="18" charset="0"/>
            </a:endParaRPr>
          </a:p>
        </p:txBody>
      </p:sp>
      <p:sp>
        <p:nvSpPr>
          <p:cNvPr id="830467" name="Rectangle 3"/>
          <p:cNvSpPr>
            <a:spLocks noGrp="1" noChangeArrowheads="1"/>
          </p:cNvSpPr>
          <p:nvPr>
            <p:ph idx="1"/>
          </p:nvPr>
        </p:nvSpPr>
        <p:spPr>
          <a:xfrm>
            <a:off x="226564" y="1592796"/>
            <a:ext cx="8640960" cy="4419600"/>
          </a:xfrm>
        </p:spPr>
        <p:txBody>
          <a:bodyPr>
            <a:normAutofit lnSpcReduction="10000"/>
          </a:bodyPr>
          <a:lstStyle/>
          <a:p>
            <a:pPr eaLnBrk="1" hangingPunct="1">
              <a:lnSpc>
                <a:spcPct val="80000"/>
              </a:lnSpc>
            </a:pPr>
            <a:r>
              <a:rPr lang="en-US" sz="2800" dirty="0" smtClean="0">
                <a:cs typeface="Times New Roman" pitchFamily="18" charset="0"/>
              </a:rPr>
              <a:t>Bal-CATH is a </a:t>
            </a:r>
            <a:r>
              <a:rPr lang="en-US" sz="2800" i="1" dirty="0" smtClean="0">
                <a:cs typeface="Times New Roman" pitchFamily="18" charset="0"/>
              </a:rPr>
              <a:t>telescoping</a:t>
            </a:r>
            <a:r>
              <a:rPr lang="en-US" sz="2800" dirty="0" smtClean="0">
                <a:cs typeface="Times New Roman" pitchFamily="18" charset="0"/>
              </a:rPr>
              <a:t> catheter with a </a:t>
            </a:r>
            <a:r>
              <a:rPr lang="en-US" sz="2800" i="1" dirty="0" smtClean="0">
                <a:cs typeface="Times New Roman" pitchFamily="18" charset="0"/>
              </a:rPr>
              <a:t>directional</a:t>
            </a:r>
            <a:r>
              <a:rPr lang="en-US" sz="2800" dirty="0" smtClean="0">
                <a:cs typeface="Times New Roman" pitchFamily="18" charset="0"/>
              </a:rPr>
              <a:t> tip that is  positioned in the distal airway to obtain an alveolar lavage sample</a:t>
            </a:r>
          </a:p>
          <a:p>
            <a:pPr eaLnBrk="1" hangingPunct="1">
              <a:lnSpc>
                <a:spcPct val="80000"/>
              </a:lnSpc>
            </a:pPr>
            <a:endParaRPr lang="en-US" sz="2800" dirty="0" smtClean="0">
              <a:cs typeface="Times New Roman" pitchFamily="18" charset="0"/>
            </a:endParaRPr>
          </a:p>
          <a:p>
            <a:pPr eaLnBrk="1" hangingPunct="1">
              <a:lnSpc>
                <a:spcPct val="80000"/>
              </a:lnSpc>
            </a:pPr>
            <a:r>
              <a:rPr lang="en-US" sz="2800" dirty="0" smtClean="0">
                <a:cs typeface="Times New Roman" pitchFamily="18" charset="0"/>
              </a:rPr>
              <a:t>Used to obtain a </a:t>
            </a:r>
            <a:r>
              <a:rPr lang="en-US" sz="2800" u="sng" dirty="0" smtClean="0">
                <a:cs typeface="Times New Roman" pitchFamily="18" charset="0"/>
              </a:rPr>
              <a:t>lower respiratory tract sputum</a:t>
            </a:r>
            <a:r>
              <a:rPr lang="en-US" sz="2800" dirty="0" smtClean="0">
                <a:cs typeface="Times New Roman" pitchFamily="18" charset="0"/>
              </a:rPr>
              <a:t> specimen and improves diagnostic yields over tracheal aspirated or expectorated sputum samples</a:t>
            </a:r>
          </a:p>
          <a:p>
            <a:pPr eaLnBrk="1" hangingPunct="1">
              <a:lnSpc>
                <a:spcPct val="80000"/>
              </a:lnSpc>
            </a:pPr>
            <a:endParaRPr lang="en-US" sz="2800" dirty="0" smtClean="0">
              <a:cs typeface="Times New Roman" pitchFamily="18" charset="0"/>
            </a:endParaRPr>
          </a:p>
          <a:p>
            <a:pPr eaLnBrk="1" hangingPunct="1">
              <a:lnSpc>
                <a:spcPct val="80000"/>
              </a:lnSpc>
            </a:pPr>
            <a:r>
              <a:rPr lang="en-US" sz="2800" dirty="0" smtClean="0">
                <a:cs typeface="Times New Roman" pitchFamily="18" charset="0"/>
              </a:rPr>
              <a:t>Has been shown to have similar accuracy to bronchoscopy in obtaining alveolar specimens</a:t>
            </a:r>
          </a:p>
          <a:p>
            <a:pPr eaLnBrk="1" hangingPunct="1">
              <a:lnSpc>
                <a:spcPct val="80000"/>
              </a:lnSpc>
            </a:pPr>
            <a:endParaRPr lang="en-US" sz="2800" dirty="0" smtClean="0">
              <a:cs typeface="Times New Roman" pitchFamily="18" charset="0"/>
            </a:endParaRPr>
          </a:p>
          <a:p>
            <a:pPr eaLnBrk="1" hangingPunct="1">
              <a:lnSpc>
                <a:spcPct val="80000"/>
              </a:lnSpc>
            </a:pPr>
            <a:r>
              <a:rPr lang="en-US" sz="2800" dirty="0" smtClean="0">
                <a:cs typeface="Times New Roman" pitchFamily="18" charset="0"/>
              </a:rPr>
              <a:t>It is a disposable, single patient use item.</a:t>
            </a:r>
          </a:p>
        </p:txBody>
      </p:sp>
    </p:spTree>
    <p:custDataLst>
      <p:tags r:id="rId1"/>
    </p:custDataLst>
    <p:extLst>
      <p:ext uri="{BB962C8B-B14F-4D97-AF65-F5344CB8AC3E}">
        <p14:creationId xmlns:p14="http://schemas.microsoft.com/office/powerpoint/2010/main" val="42240825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pPr eaLnBrk="1" hangingPunct="1"/>
            <a:r>
              <a:rPr lang="en-US" dirty="0" smtClean="0">
                <a:cs typeface="Times New Roman" pitchFamily="18" charset="0"/>
              </a:rPr>
              <a:t>Bal-CATH</a:t>
            </a:r>
            <a:endParaRPr lang="en-US" b="1" dirty="0" smtClean="0">
              <a:cs typeface="Times New Roman" pitchFamily="18" charset="0"/>
            </a:endParaRPr>
          </a:p>
        </p:txBody>
      </p:sp>
      <p:sp>
        <p:nvSpPr>
          <p:cNvPr id="832515" name="Rectangle 3"/>
          <p:cNvSpPr>
            <a:spLocks noGrp="1" noChangeArrowheads="1"/>
          </p:cNvSpPr>
          <p:nvPr>
            <p:ph idx="1"/>
          </p:nvPr>
        </p:nvSpPr>
        <p:spPr>
          <a:xfrm>
            <a:off x="323528" y="1417638"/>
            <a:ext cx="8153400" cy="4419600"/>
          </a:xfrm>
        </p:spPr>
        <p:txBody>
          <a:bodyPr>
            <a:normAutofit fontScale="92500"/>
          </a:bodyPr>
          <a:lstStyle/>
          <a:p>
            <a:pPr eaLnBrk="1" hangingPunct="1">
              <a:lnSpc>
                <a:spcPct val="90000"/>
              </a:lnSpc>
            </a:pPr>
            <a:r>
              <a:rPr lang="en-US" dirty="0" smtClean="0">
                <a:cs typeface="Times New Roman" pitchFamily="18" charset="0"/>
              </a:rPr>
              <a:t>Purpose:</a:t>
            </a:r>
          </a:p>
          <a:p>
            <a:pPr eaLnBrk="1" hangingPunct="1">
              <a:lnSpc>
                <a:spcPct val="90000"/>
              </a:lnSpc>
            </a:pPr>
            <a:endParaRPr lang="en-US" dirty="0" smtClean="0">
              <a:cs typeface="Times New Roman" pitchFamily="18" charset="0"/>
            </a:endParaRPr>
          </a:p>
          <a:p>
            <a:pPr lvl="1" eaLnBrk="1" hangingPunct="1">
              <a:lnSpc>
                <a:spcPct val="90000"/>
              </a:lnSpc>
            </a:pPr>
            <a:r>
              <a:rPr lang="en-US" sz="3200" dirty="0" smtClean="0">
                <a:cs typeface="Times New Roman" pitchFamily="18" charset="0"/>
              </a:rPr>
              <a:t>Facilitates the diagnosis of diffuse lung disease including pneumonia </a:t>
            </a:r>
            <a:r>
              <a:rPr lang="en-US" sz="3200" dirty="0" smtClean="0">
                <a:solidFill>
                  <a:schemeClr val="tx2"/>
                </a:solidFill>
                <a:cs typeface="Times New Roman" pitchFamily="18" charset="0"/>
              </a:rPr>
              <a:t>(used for H1N1)</a:t>
            </a:r>
          </a:p>
          <a:p>
            <a:pPr lvl="1" eaLnBrk="1" hangingPunct="1">
              <a:lnSpc>
                <a:spcPct val="90000"/>
              </a:lnSpc>
            </a:pPr>
            <a:r>
              <a:rPr lang="en-US" sz="3200" dirty="0" smtClean="0">
                <a:cs typeface="Times New Roman" pitchFamily="18" charset="0"/>
              </a:rPr>
              <a:t>Helps </a:t>
            </a:r>
            <a:r>
              <a:rPr lang="en-US" sz="3200" dirty="0" smtClean="0">
                <a:cs typeface="Times New Roman" pitchFamily="18" charset="0"/>
              </a:rPr>
              <a:t>identify the organism for more targeted treatment</a:t>
            </a:r>
          </a:p>
          <a:p>
            <a:pPr lvl="1" eaLnBrk="1" hangingPunct="1">
              <a:lnSpc>
                <a:spcPct val="90000"/>
              </a:lnSpc>
            </a:pPr>
            <a:r>
              <a:rPr lang="en-US" sz="3200" dirty="0" smtClean="0">
                <a:cs typeface="Times New Roman" pitchFamily="18" charset="0"/>
              </a:rPr>
              <a:t>Gets </a:t>
            </a:r>
            <a:r>
              <a:rPr lang="en-US" sz="3200" dirty="0" smtClean="0">
                <a:cs typeface="Times New Roman" pitchFamily="18" charset="0"/>
              </a:rPr>
              <a:t>a deep lung sample without a bronchoscopy</a:t>
            </a:r>
          </a:p>
          <a:p>
            <a:pPr lvl="1" eaLnBrk="1" hangingPunct="1">
              <a:lnSpc>
                <a:spcPct val="90000"/>
              </a:lnSpc>
            </a:pPr>
            <a:r>
              <a:rPr lang="en-US" sz="3200" dirty="0" smtClean="0">
                <a:cs typeface="Times New Roman" pitchFamily="18" charset="0"/>
              </a:rPr>
              <a:t>May </a:t>
            </a:r>
            <a:r>
              <a:rPr lang="en-US" sz="3200" dirty="0" smtClean="0">
                <a:cs typeface="Times New Roman" pitchFamily="18" charset="0"/>
              </a:rPr>
              <a:t>be done by the specially trained RT</a:t>
            </a:r>
          </a:p>
        </p:txBody>
      </p:sp>
    </p:spTree>
    <p:custDataLst>
      <p:tags r:id="rId1"/>
    </p:custDataLst>
    <p:extLst>
      <p:ext uri="{BB962C8B-B14F-4D97-AF65-F5344CB8AC3E}">
        <p14:creationId xmlns:p14="http://schemas.microsoft.com/office/powerpoint/2010/main" val="12676513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Assignments</a:t>
            </a:r>
          </a:p>
        </p:txBody>
      </p:sp>
      <p:sp>
        <p:nvSpPr>
          <p:cNvPr id="8195" name="Rectangle 3"/>
          <p:cNvSpPr>
            <a:spLocks noGrp="1" noChangeArrowheads="1"/>
          </p:cNvSpPr>
          <p:nvPr>
            <p:ph idx="1"/>
          </p:nvPr>
        </p:nvSpPr>
        <p:spPr>
          <a:xfrm>
            <a:off x="197180" y="1592796"/>
            <a:ext cx="8676964" cy="5004556"/>
          </a:xfrm>
        </p:spPr>
        <p:txBody>
          <a:bodyPr/>
          <a:lstStyle/>
          <a:p>
            <a:pPr eaLnBrk="1" hangingPunct="1"/>
            <a:r>
              <a:rPr lang="en-US" sz="3600" dirty="0" smtClean="0"/>
              <a:t>Lab Chapter </a:t>
            </a:r>
            <a:r>
              <a:rPr lang="en-US" sz="3600" dirty="0" smtClean="0">
                <a:solidFill>
                  <a:srgbClr val="FFFFFF"/>
                </a:solidFill>
              </a:rPr>
              <a:t>36</a:t>
            </a:r>
            <a:r>
              <a:rPr lang="en-US" sz="3600" dirty="0" smtClean="0"/>
              <a:t> – </a:t>
            </a:r>
            <a:r>
              <a:rPr lang="en-US" sz="3600" i="1" dirty="0" smtClean="0"/>
              <a:t>Bronchoscopy Assisting</a:t>
            </a:r>
          </a:p>
          <a:p>
            <a:pPr eaLnBrk="1" hangingPunct="1"/>
            <a:endParaRPr lang="en-US" sz="3600" i="1" dirty="0" smtClean="0"/>
          </a:p>
          <a:p>
            <a:pPr lvl="1" eaLnBrk="1" hangingPunct="1"/>
            <a:r>
              <a:rPr lang="en-US" dirty="0" smtClean="0"/>
              <a:t>36.1 – Identification of Components</a:t>
            </a:r>
          </a:p>
          <a:p>
            <a:pPr lvl="1" eaLnBrk="1" hangingPunct="1"/>
            <a:r>
              <a:rPr lang="en-US" dirty="0" smtClean="0"/>
              <a:t>36.2 – Preparation of </a:t>
            </a:r>
            <a:r>
              <a:rPr lang="en-US" dirty="0" smtClean="0"/>
              <a:t> Patient</a:t>
            </a:r>
            <a:endParaRPr lang="en-US" dirty="0" smtClean="0"/>
          </a:p>
          <a:p>
            <a:pPr lvl="1" eaLnBrk="1" hangingPunct="1"/>
            <a:r>
              <a:rPr lang="en-US" dirty="0" smtClean="0"/>
              <a:t>36.3 – Preparation of Bronchoscope</a:t>
            </a:r>
          </a:p>
          <a:p>
            <a:pPr lvl="1" eaLnBrk="1" hangingPunct="1"/>
            <a:r>
              <a:rPr lang="en-US" dirty="0" smtClean="0"/>
              <a:t>36,4 – Bronchoscopy Procedure</a:t>
            </a:r>
          </a:p>
          <a:p>
            <a:pPr lvl="1" eaLnBrk="1" hangingPunct="1"/>
            <a:r>
              <a:rPr lang="en-US" dirty="0" smtClean="0"/>
              <a:t>36.5 – Bronchoscopy Recovery</a:t>
            </a:r>
          </a:p>
          <a:p>
            <a:pPr lvl="1" eaLnBrk="1" hangingPunct="1"/>
            <a:r>
              <a:rPr lang="en-US" dirty="0" smtClean="0"/>
              <a:t>36.6 - Bronchoscopy Complications</a:t>
            </a:r>
          </a:p>
          <a:p>
            <a:pPr marL="0" indent="0" eaLnBrk="1" hangingPunct="1">
              <a:buNone/>
            </a:pPr>
            <a:endParaRPr lang="en-US" sz="2800" dirty="0" smtClean="0"/>
          </a:p>
        </p:txBody>
      </p:sp>
    </p:spTree>
    <p:custDataLst>
      <p:tags r:id="rId1"/>
    </p:custDataLst>
    <p:extLst>
      <p:ext uri="{BB962C8B-B14F-4D97-AF65-F5344CB8AC3E}">
        <p14:creationId xmlns:p14="http://schemas.microsoft.com/office/powerpoint/2010/main" val="643456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4524375"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4563" name="Rectangle 3"/>
          <p:cNvSpPr>
            <a:spLocks noChangeArrowheads="1"/>
          </p:cNvSpPr>
          <p:nvPr/>
        </p:nvSpPr>
        <p:spPr bwMode="auto">
          <a:xfrm>
            <a:off x="4953000" y="609600"/>
            <a:ext cx="3810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SzPct val="80000"/>
              <a:buFontTx/>
              <a:buBlip>
                <a:blip r:embed="rId4"/>
              </a:buBlip>
            </a:pPr>
            <a:r>
              <a:rPr lang="en-US" sz="2400" b="1" dirty="0">
                <a:solidFill>
                  <a:schemeClr val="tx1"/>
                </a:solidFill>
              </a:rPr>
              <a:t>Process:</a:t>
            </a:r>
          </a:p>
          <a:p>
            <a:pPr marL="342900" indent="-342900" algn="l">
              <a:spcBef>
                <a:spcPct val="20000"/>
              </a:spcBef>
              <a:buSzPct val="80000"/>
              <a:buFontTx/>
              <a:buBlip>
                <a:blip r:embed="rId4"/>
              </a:buBlip>
            </a:pPr>
            <a:endParaRPr lang="en-US" sz="2400" b="1" dirty="0">
              <a:solidFill>
                <a:schemeClr val="tx1"/>
              </a:solidFill>
            </a:endParaRPr>
          </a:p>
          <a:p>
            <a:pPr marL="393700" lvl="1" indent="-285750" algn="l">
              <a:spcBef>
                <a:spcPct val="20000"/>
              </a:spcBef>
              <a:buClr>
                <a:schemeClr val="hlink"/>
              </a:buClr>
              <a:buSzPct val="70000"/>
              <a:buFont typeface="Wingdings" pitchFamily="2" charset="2"/>
              <a:buChar char="l"/>
            </a:pPr>
            <a:r>
              <a:rPr lang="en-US" sz="2400" dirty="0">
                <a:solidFill>
                  <a:schemeClr val="tx1"/>
                </a:solidFill>
              </a:rPr>
              <a:t>A catheter </a:t>
            </a:r>
            <a:r>
              <a:rPr lang="en-US" sz="2400" i="1" dirty="0">
                <a:solidFill>
                  <a:schemeClr val="tx1"/>
                </a:solidFill>
              </a:rPr>
              <a:t>in a sheath </a:t>
            </a:r>
            <a:r>
              <a:rPr lang="en-US" sz="2400" dirty="0">
                <a:solidFill>
                  <a:schemeClr val="tx1"/>
                </a:solidFill>
              </a:rPr>
              <a:t>is inserted into the lungs to the desired depth</a:t>
            </a:r>
          </a:p>
          <a:p>
            <a:pPr marL="393700" lvl="1" indent="-285750" algn="l">
              <a:spcBef>
                <a:spcPct val="20000"/>
              </a:spcBef>
              <a:buClr>
                <a:schemeClr val="hlink"/>
              </a:buClr>
              <a:buSzPct val="70000"/>
              <a:buFont typeface="Wingdings" pitchFamily="2" charset="2"/>
              <a:buChar char="l"/>
            </a:pPr>
            <a:r>
              <a:rPr lang="en-US" sz="2400" dirty="0" smtClean="0">
                <a:solidFill>
                  <a:schemeClr val="tx1"/>
                </a:solidFill>
              </a:rPr>
              <a:t>The </a:t>
            </a:r>
            <a:r>
              <a:rPr lang="en-US" sz="2400" dirty="0">
                <a:solidFill>
                  <a:schemeClr val="tx1"/>
                </a:solidFill>
              </a:rPr>
              <a:t>catheter alone is then advanced, instillation &amp; suction are performed and the specimen obtained</a:t>
            </a:r>
          </a:p>
          <a:p>
            <a:pPr marL="393700" lvl="1" indent="-285750" algn="l">
              <a:spcBef>
                <a:spcPct val="20000"/>
              </a:spcBef>
              <a:buClr>
                <a:schemeClr val="hlink"/>
              </a:buClr>
              <a:buSzPct val="70000"/>
              <a:buFont typeface="Wingdings" pitchFamily="2" charset="2"/>
              <a:buChar char="l"/>
            </a:pPr>
            <a:r>
              <a:rPr lang="en-US" sz="2400" dirty="0" smtClean="0">
                <a:solidFill>
                  <a:schemeClr val="tx1"/>
                </a:solidFill>
              </a:rPr>
              <a:t>The </a:t>
            </a:r>
            <a:r>
              <a:rPr lang="en-US" sz="2400" dirty="0">
                <a:solidFill>
                  <a:schemeClr val="tx1"/>
                </a:solidFill>
              </a:rPr>
              <a:t>catheter is returned to the sheath then removed. </a:t>
            </a:r>
          </a:p>
        </p:txBody>
      </p:sp>
    </p:spTree>
    <p:custDataLst>
      <p:tags r:id="rId1"/>
    </p:custDataLst>
    <p:extLst>
      <p:ext uri="{BB962C8B-B14F-4D97-AF65-F5344CB8AC3E}">
        <p14:creationId xmlns:p14="http://schemas.microsoft.com/office/powerpoint/2010/main" val="709881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4563">
                                            <p:txEl>
                                              <p:pRg st="0" end="0"/>
                                            </p:txEl>
                                          </p:spTgt>
                                        </p:tgtEl>
                                        <p:attrNameLst>
                                          <p:attrName>style.visibility</p:attrName>
                                        </p:attrNameLst>
                                      </p:cBhvr>
                                      <p:to>
                                        <p:strVal val="visible"/>
                                      </p:to>
                                    </p:set>
                                    <p:anim calcmode="lin" valueType="num">
                                      <p:cBhvr additive="base">
                                        <p:cTn id="7" dur="500" fill="hold"/>
                                        <p:tgtEl>
                                          <p:spTgt spid="834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45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34563">
                                            <p:txEl>
                                              <p:pRg st="2" end="2"/>
                                            </p:txEl>
                                          </p:spTgt>
                                        </p:tgtEl>
                                        <p:attrNameLst>
                                          <p:attrName>style.visibility</p:attrName>
                                        </p:attrNameLst>
                                      </p:cBhvr>
                                      <p:to>
                                        <p:strVal val="visible"/>
                                      </p:to>
                                    </p:set>
                                    <p:anim calcmode="lin" valueType="num">
                                      <p:cBhvr additive="base">
                                        <p:cTn id="11" dur="500" fill="hold"/>
                                        <p:tgtEl>
                                          <p:spTgt spid="8345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3456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4563">
                                            <p:txEl>
                                              <p:pRg st="3" end="3"/>
                                            </p:txEl>
                                          </p:spTgt>
                                        </p:tgtEl>
                                        <p:attrNameLst>
                                          <p:attrName>style.visibility</p:attrName>
                                        </p:attrNameLst>
                                      </p:cBhvr>
                                      <p:to>
                                        <p:strVal val="visible"/>
                                      </p:to>
                                    </p:set>
                                    <p:anim calcmode="lin" valueType="num">
                                      <p:cBhvr additive="base">
                                        <p:cTn id="15" dur="500" fill="hold"/>
                                        <p:tgtEl>
                                          <p:spTgt spid="83456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3456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34563">
                                            <p:txEl>
                                              <p:pRg st="4" end="4"/>
                                            </p:txEl>
                                          </p:spTgt>
                                        </p:tgtEl>
                                        <p:attrNameLst>
                                          <p:attrName>style.visibility</p:attrName>
                                        </p:attrNameLst>
                                      </p:cBhvr>
                                      <p:to>
                                        <p:strVal val="visible"/>
                                      </p:to>
                                    </p:set>
                                    <p:anim calcmode="lin" valueType="num">
                                      <p:cBhvr additive="base">
                                        <p:cTn id="19" dur="500" fill="hold"/>
                                        <p:tgtEl>
                                          <p:spTgt spid="8345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4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09600"/>
            <a:ext cx="7772400" cy="533400"/>
          </a:xfrm>
        </p:spPr>
        <p:txBody>
          <a:bodyPr>
            <a:normAutofit fontScale="90000"/>
          </a:bodyPr>
          <a:lstStyle/>
          <a:p>
            <a:pPr eaLnBrk="1" hangingPunct="1"/>
            <a:r>
              <a:rPr lang="en-US" sz="4000" smtClean="0"/>
              <a:t>Advantages over Bronchoscopy</a:t>
            </a:r>
          </a:p>
        </p:txBody>
      </p:sp>
      <p:sp>
        <p:nvSpPr>
          <p:cNvPr id="50179" name="Rectangle 3"/>
          <p:cNvSpPr>
            <a:spLocks noGrp="1" noChangeArrowheads="1"/>
          </p:cNvSpPr>
          <p:nvPr>
            <p:ph idx="1"/>
          </p:nvPr>
        </p:nvSpPr>
        <p:spPr>
          <a:xfrm>
            <a:off x="228600" y="1600200"/>
            <a:ext cx="8229600" cy="4876800"/>
          </a:xfrm>
        </p:spPr>
        <p:txBody>
          <a:bodyPr/>
          <a:lstStyle/>
          <a:p>
            <a:pPr eaLnBrk="1" hangingPunct="1">
              <a:lnSpc>
                <a:spcPct val="80000"/>
              </a:lnSpc>
            </a:pPr>
            <a:r>
              <a:rPr lang="en-US" dirty="0" smtClean="0"/>
              <a:t>Can be performed by an RT or RN</a:t>
            </a:r>
          </a:p>
          <a:p>
            <a:pPr eaLnBrk="1" hangingPunct="1">
              <a:lnSpc>
                <a:spcPct val="80000"/>
              </a:lnSpc>
            </a:pPr>
            <a:r>
              <a:rPr lang="en-US" dirty="0" smtClean="0"/>
              <a:t>Smaller </a:t>
            </a:r>
            <a:r>
              <a:rPr lang="en-US" dirty="0" smtClean="0"/>
              <a:t>catheter</a:t>
            </a:r>
          </a:p>
          <a:p>
            <a:pPr eaLnBrk="1" hangingPunct="1">
              <a:lnSpc>
                <a:spcPct val="80000"/>
              </a:lnSpc>
            </a:pPr>
            <a:r>
              <a:rPr lang="en-US" dirty="0" smtClean="0"/>
              <a:t>Shorter </a:t>
            </a:r>
            <a:r>
              <a:rPr lang="en-US" dirty="0" smtClean="0"/>
              <a:t>procedure (1 – 8 minutes)</a:t>
            </a:r>
          </a:p>
          <a:p>
            <a:pPr eaLnBrk="1" hangingPunct="1">
              <a:lnSpc>
                <a:spcPct val="80000"/>
              </a:lnSpc>
            </a:pPr>
            <a:r>
              <a:rPr lang="en-US" dirty="0" smtClean="0"/>
              <a:t>Smaller </a:t>
            </a:r>
            <a:r>
              <a:rPr lang="en-US" dirty="0" smtClean="0"/>
              <a:t>lavage volumes (20 – 40mL) &amp; quicker post procedure stabilization &amp; recovery times</a:t>
            </a:r>
          </a:p>
          <a:p>
            <a:pPr eaLnBrk="1" hangingPunct="1">
              <a:lnSpc>
                <a:spcPct val="80000"/>
              </a:lnSpc>
            </a:pPr>
            <a:r>
              <a:rPr lang="en-US" dirty="0" smtClean="0"/>
              <a:t>Results </a:t>
            </a:r>
            <a:r>
              <a:rPr lang="en-US" dirty="0" smtClean="0"/>
              <a:t>similar to bronchoscopy</a:t>
            </a:r>
          </a:p>
          <a:p>
            <a:pPr eaLnBrk="1" hangingPunct="1">
              <a:lnSpc>
                <a:spcPct val="80000"/>
              </a:lnSpc>
            </a:pPr>
            <a:r>
              <a:rPr lang="en-US" dirty="0" smtClean="0"/>
              <a:t>Directionality </a:t>
            </a:r>
            <a:r>
              <a:rPr lang="en-US" dirty="0" smtClean="0"/>
              <a:t>is not nearly as important as simply getting a quantitative culture (not contaminated by subglottic secretions</a:t>
            </a:r>
          </a:p>
        </p:txBody>
      </p:sp>
    </p:spTree>
    <p:custDataLst>
      <p:tags r:id="rId1"/>
    </p:custDataLst>
    <p:extLst>
      <p:ext uri="{BB962C8B-B14F-4D97-AF65-F5344CB8AC3E}">
        <p14:creationId xmlns:p14="http://schemas.microsoft.com/office/powerpoint/2010/main" val="25097151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1905000"/>
            <a:ext cx="7772400" cy="3733800"/>
          </a:xfrm>
        </p:spPr>
        <p:txBody>
          <a:bodyPr>
            <a:normAutofit fontScale="90000"/>
          </a:bodyPr>
          <a:lstStyle/>
          <a:p>
            <a:r>
              <a:rPr lang="en-US" dirty="0" smtClean="0"/>
              <a:t>Care Fusion Video</a:t>
            </a:r>
            <a:br>
              <a:rPr lang="en-US" dirty="0" smtClean="0"/>
            </a:br>
            <a:r>
              <a:rPr lang="en-US" dirty="0" smtClean="0"/>
              <a:t>Mini-BAL</a:t>
            </a:r>
            <a:br>
              <a:rPr lang="en-US" dirty="0" smtClean="0"/>
            </a:br>
            <a:r>
              <a:rPr lang="en-US" dirty="0" smtClean="0"/>
              <a:t/>
            </a:r>
            <a:br>
              <a:rPr lang="en-US" dirty="0" smtClean="0"/>
            </a:br>
            <a:r>
              <a:rPr lang="en-US" sz="2000" dirty="0" smtClean="0"/>
              <a:t/>
            </a:r>
            <a:br>
              <a:rPr lang="en-US" sz="2000" dirty="0" smtClean="0"/>
            </a:br>
            <a:r>
              <a:rPr lang="en-US" sz="2000" dirty="0" smtClean="0"/>
              <a:t/>
            </a:r>
            <a:br>
              <a:rPr lang="en-US" sz="2000" dirty="0" smtClean="0"/>
            </a:br>
            <a:r>
              <a:rPr lang="en-US" sz="2400" dirty="0"/>
              <a:t>Mini Bal Demo (7:59 min)</a:t>
            </a:r>
            <a:br>
              <a:rPr lang="en-US" sz="2400" dirty="0"/>
            </a:br>
            <a:r>
              <a:rPr lang="en-US" sz="2000" dirty="0" smtClean="0"/>
              <a:t>DVD</a:t>
            </a:r>
            <a:r>
              <a:rPr lang="en-US" sz="2000" dirty="0"/>
              <a:t/>
            </a:r>
            <a:br>
              <a:rPr lang="en-US" sz="2000" dirty="0"/>
            </a:br>
            <a:r>
              <a:rPr lang="en-US" sz="2000" dirty="0"/>
              <a:t/>
            </a:r>
            <a:br>
              <a:rPr lang="en-US" sz="2000" dirty="0"/>
            </a:br>
            <a:endParaRPr lang="en-US" sz="2000" dirty="0" smtClean="0"/>
          </a:p>
        </p:txBody>
      </p:sp>
    </p:spTree>
    <p:custDataLst>
      <p:tags r:id="rId1"/>
    </p:custDataLst>
    <p:extLst>
      <p:ext uri="{BB962C8B-B14F-4D97-AF65-F5344CB8AC3E}">
        <p14:creationId xmlns:p14="http://schemas.microsoft.com/office/powerpoint/2010/main" val="3093939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eaLnBrk="1" hangingPunct="1"/>
            <a:r>
              <a:rPr lang="en-US" dirty="0">
                <a:cs typeface="Times New Roman" pitchFamily="18" charset="0"/>
              </a:rPr>
              <a:t>Rescue </a:t>
            </a:r>
            <a:r>
              <a:rPr lang="en-US" dirty="0" err="1" smtClean="0">
                <a:cs typeface="Times New Roman" pitchFamily="18" charset="0"/>
              </a:rPr>
              <a:t>Cath</a:t>
            </a:r>
            <a:endParaRPr lang="en-US" dirty="0" smtClean="0"/>
          </a:p>
        </p:txBody>
      </p:sp>
      <p:sp>
        <p:nvSpPr>
          <p:cNvPr id="52227" name="Rectangle 3"/>
          <p:cNvSpPr>
            <a:spLocks noGrp="1" noChangeArrowheads="1"/>
          </p:cNvSpPr>
          <p:nvPr>
            <p:ph type="subTitle" idx="1"/>
          </p:nvPr>
        </p:nvSpPr>
        <p:spPr/>
        <p:txBody>
          <a:bodyPr/>
          <a:lstStyle/>
          <a:p>
            <a:pPr marL="609600" indent="-609600" eaLnBrk="1" hangingPunct="1"/>
            <a:endParaRPr lang="en-US" dirty="0" smtClean="0">
              <a:cs typeface="Times New Roman" pitchFamily="18" charset="0"/>
            </a:endParaRPr>
          </a:p>
        </p:txBody>
      </p:sp>
    </p:spTree>
    <p:custDataLst>
      <p:tags r:id="rId1"/>
    </p:custDataLst>
    <p:extLst>
      <p:ext uri="{BB962C8B-B14F-4D97-AF65-F5344CB8AC3E}">
        <p14:creationId xmlns:p14="http://schemas.microsoft.com/office/powerpoint/2010/main" val="2819644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09600"/>
            <a:ext cx="7772400" cy="381000"/>
          </a:xfrm>
        </p:spPr>
        <p:txBody>
          <a:bodyPr>
            <a:normAutofit fontScale="90000"/>
          </a:bodyPr>
          <a:lstStyle/>
          <a:p>
            <a:pPr eaLnBrk="1" hangingPunct="1"/>
            <a:r>
              <a:rPr lang="en-US" sz="4000" smtClean="0"/>
              <a:t>Rescue Cath</a:t>
            </a:r>
          </a:p>
        </p:txBody>
      </p:sp>
      <p:pic>
        <p:nvPicPr>
          <p:cNvPr id="532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8486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7850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609600"/>
            <a:ext cx="7772400" cy="533400"/>
          </a:xfrm>
        </p:spPr>
        <p:txBody>
          <a:bodyPr>
            <a:normAutofit fontScale="90000"/>
          </a:bodyPr>
          <a:lstStyle/>
          <a:p>
            <a:pPr eaLnBrk="1" hangingPunct="1"/>
            <a:r>
              <a:rPr lang="en-US" sz="4000" smtClean="0"/>
              <a:t>Rescue Cath</a:t>
            </a: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8580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20627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09600"/>
            <a:ext cx="7772400" cy="533400"/>
          </a:xfrm>
        </p:spPr>
        <p:txBody>
          <a:bodyPr>
            <a:normAutofit fontScale="90000"/>
          </a:bodyPr>
          <a:lstStyle/>
          <a:p>
            <a:pPr eaLnBrk="1" hangingPunct="1"/>
            <a:r>
              <a:rPr lang="en-US" sz="4000" smtClean="0"/>
              <a:t>Rescue Cath</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8580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591596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927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normAutofit fontScale="90000"/>
          </a:bodyPr>
          <a:lstStyle/>
          <a:p>
            <a:r>
              <a:rPr lang="en-US" dirty="0" smtClean="0"/>
              <a:t>CAM Rescue </a:t>
            </a:r>
            <a:r>
              <a:rPr lang="en-US" dirty="0" err="1" smtClean="0"/>
              <a:t>Cath</a:t>
            </a:r>
            <a:endParaRPr lang="en-US" dirty="0"/>
          </a:p>
        </p:txBody>
      </p:sp>
      <p:sp>
        <p:nvSpPr>
          <p:cNvPr id="3" name="Content Placeholder 2"/>
          <p:cNvSpPr>
            <a:spLocks noGrp="1"/>
          </p:cNvSpPr>
          <p:nvPr>
            <p:ph idx="1"/>
          </p:nvPr>
        </p:nvSpPr>
        <p:spPr>
          <a:xfrm>
            <a:off x="685800" y="1371600"/>
            <a:ext cx="8001000" cy="4953000"/>
          </a:xfrm>
        </p:spPr>
        <p:txBody>
          <a:bodyPr/>
          <a:lstStyle/>
          <a:p>
            <a:r>
              <a:rPr lang="en-US" sz="3000" b="1" dirty="0" smtClean="0"/>
              <a:t>Single use </a:t>
            </a:r>
            <a:r>
              <a:rPr lang="en-US" sz="3000" dirty="0" smtClean="0"/>
              <a:t>open catheter system for suctioning and removing secretions from endotracheal tube lumen</a:t>
            </a:r>
          </a:p>
          <a:p>
            <a:pPr lvl="5"/>
            <a:endParaRPr lang="en-US" dirty="0"/>
          </a:p>
          <a:p>
            <a:pPr lvl="1"/>
            <a:r>
              <a:rPr lang="en-US" sz="2400" dirty="0" smtClean="0"/>
              <a:t>Catheter must be calibrated to the length and width of the endotracheal tube to avoid airway injury. </a:t>
            </a:r>
          </a:p>
          <a:p>
            <a:pPr lvl="2"/>
            <a:r>
              <a:rPr lang="en-US" sz="2000" i="1" dirty="0" smtClean="0"/>
              <a:t>8 Fr. Rescue-</a:t>
            </a:r>
            <a:r>
              <a:rPr lang="en-US" sz="2000" i="1" dirty="0" err="1" smtClean="0"/>
              <a:t>cath</a:t>
            </a:r>
            <a:r>
              <a:rPr lang="en-US" sz="2000" i="1" dirty="0" smtClean="0"/>
              <a:t> for 6.5 – 9.5 mm ID ET</a:t>
            </a:r>
          </a:p>
          <a:p>
            <a:pPr lvl="2"/>
            <a:r>
              <a:rPr lang="en-US" sz="2000" i="1" dirty="0" smtClean="0"/>
              <a:t>Align markers on Rescue-</a:t>
            </a:r>
            <a:r>
              <a:rPr lang="en-US" sz="2000" i="1" dirty="0" err="1" smtClean="0"/>
              <a:t>cath</a:t>
            </a:r>
            <a:r>
              <a:rPr lang="en-US" sz="2000" i="1" dirty="0" smtClean="0"/>
              <a:t> with ET markers</a:t>
            </a:r>
          </a:p>
          <a:p>
            <a:pPr lvl="6"/>
            <a:endParaRPr lang="en-US" sz="1600" dirty="0" smtClean="0"/>
          </a:p>
          <a:p>
            <a:pPr lvl="1"/>
            <a:r>
              <a:rPr lang="en-US" sz="2400" dirty="0" smtClean="0"/>
              <a:t>Be sure to securely hold the endotracheal tube while using the Rescue-</a:t>
            </a:r>
            <a:r>
              <a:rPr lang="en-US" sz="2400" dirty="0" err="1" smtClean="0"/>
              <a:t>cath</a:t>
            </a:r>
            <a:r>
              <a:rPr lang="en-US" sz="2400" dirty="0" smtClean="0"/>
              <a:t> to prevent dislodgement.</a:t>
            </a:r>
            <a:endParaRPr lang="en-US" sz="2400" dirty="0"/>
          </a:p>
        </p:txBody>
      </p:sp>
    </p:spTree>
    <p:extLst>
      <p:ext uri="{BB962C8B-B14F-4D97-AF65-F5344CB8AC3E}">
        <p14:creationId xmlns:p14="http://schemas.microsoft.com/office/powerpoint/2010/main" val="801820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normAutofit fontScale="90000"/>
          </a:bodyPr>
          <a:lstStyle/>
          <a:p>
            <a:r>
              <a:rPr lang="en-US" dirty="0"/>
              <a:t>CAM Rescue </a:t>
            </a:r>
            <a:r>
              <a:rPr lang="en-US" dirty="0" err="1"/>
              <a:t>Cath</a:t>
            </a:r>
            <a:endParaRPr lang="en-US" dirty="0"/>
          </a:p>
        </p:txBody>
      </p:sp>
      <p:sp>
        <p:nvSpPr>
          <p:cNvPr id="3" name="Content Placeholder 2"/>
          <p:cNvSpPr>
            <a:spLocks noGrp="1"/>
          </p:cNvSpPr>
          <p:nvPr>
            <p:ph idx="1"/>
          </p:nvPr>
        </p:nvSpPr>
        <p:spPr>
          <a:xfrm>
            <a:off x="685800" y="1447800"/>
            <a:ext cx="8077200" cy="5181600"/>
          </a:xfrm>
        </p:spPr>
        <p:txBody>
          <a:bodyPr/>
          <a:lstStyle/>
          <a:p>
            <a:r>
              <a:rPr lang="en-US" dirty="0" smtClean="0"/>
              <a:t>Each “pass” of the Rescue-</a:t>
            </a:r>
            <a:r>
              <a:rPr lang="en-US" dirty="0" err="1" smtClean="0"/>
              <a:t>cath</a:t>
            </a:r>
            <a:r>
              <a:rPr lang="en-US" dirty="0" smtClean="0"/>
              <a:t> should last 10 seconds or less</a:t>
            </a:r>
          </a:p>
          <a:p>
            <a:pPr lvl="5"/>
            <a:endParaRPr lang="en-US" dirty="0"/>
          </a:p>
          <a:p>
            <a:r>
              <a:rPr lang="en-US" dirty="0" smtClean="0"/>
              <a:t>When using the Rescue –</a:t>
            </a:r>
            <a:r>
              <a:rPr lang="en-US" dirty="0" err="1" smtClean="0"/>
              <a:t>cath</a:t>
            </a:r>
            <a:r>
              <a:rPr lang="en-US" dirty="0"/>
              <a:t> </a:t>
            </a:r>
            <a:r>
              <a:rPr lang="en-US" dirty="0" smtClean="0"/>
              <a:t>during ET “cleaning”:</a:t>
            </a:r>
          </a:p>
          <a:p>
            <a:pPr lvl="1"/>
            <a:r>
              <a:rPr lang="en-US" sz="2000" dirty="0" smtClean="0"/>
              <a:t>Inflate balloon with up to 3 mL of air</a:t>
            </a:r>
          </a:p>
          <a:p>
            <a:pPr lvl="1"/>
            <a:r>
              <a:rPr lang="en-US" sz="2000" dirty="0" smtClean="0"/>
              <a:t>Be sure balloon is in endotracheal tube</a:t>
            </a:r>
          </a:p>
          <a:p>
            <a:pPr lvl="1"/>
            <a:r>
              <a:rPr lang="en-US" sz="2000" dirty="0" smtClean="0"/>
              <a:t>do not apply suction </a:t>
            </a:r>
          </a:p>
          <a:p>
            <a:pPr lvl="5"/>
            <a:endParaRPr lang="en-US" dirty="0" smtClean="0"/>
          </a:p>
          <a:p>
            <a:r>
              <a:rPr lang="en-US" dirty="0"/>
              <a:t>When using the Rescue –</a:t>
            </a:r>
            <a:r>
              <a:rPr lang="en-US" dirty="0" err="1"/>
              <a:t>cath</a:t>
            </a:r>
            <a:r>
              <a:rPr lang="en-US" dirty="0"/>
              <a:t> during ET </a:t>
            </a:r>
            <a:r>
              <a:rPr lang="en-US" dirty="0" smtClean="0"/>
              <a:t>“suctioning” – keep the balloon deflated</a:t>
            </a:r>
            <a:endParaRPr lang="en-US" dirty="0"/>
          </a:p>
          <a:p>
            <a:pPr lvl="1"/>
            <a:endParaRPr lang="en-US" dirty="0"/>
          </a:p>
        </p:txBody>
      </p:sp>
    </p:spTree>
    <p:extLst>
      <p:ext uri="{BB962C8B-B14F-4D97-AF65-F5344CB8AC3E}">
        <p14:creationId xmlns:p14="http://schemas.microsoft.com/office/powerpoint/2010/main" val="399099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pPr eaLnBrk="1" hangingPunct="1"/>
            <a:r>
              <a:rPr lang="en-US" b="1" smtClean="0"/>
              <a:t>OBJECTIVES</a:t>
            </a:r>
            <a:endParaRPr lang="en-US" sz="3600" i="1" smtClean="0"/>
          </a:p>
        </p:txBody>
      </p:sp>
      <p:sp>
        <p:nvSpPr>
          <p:cNvPr id="954371" name="Rectangle 3"/>
          <p:cNvSpPr>
            <a:spLocks noGrp="1" noChangeArrowheads="1"/>
          </p:cNvSpPr>
          <p:nvPr>
            <p:ph idx="1"/>
          </p:nvPr>
        </p:nvSpPr>
        <p:spPr>
          <a:xfrm>
            <a:off x="299160" y="1844824"/>
            <a:ext cx="8610600" cy="4459288"/>
          </a:xfrm>
        </p:spPr>
        <p:txBody>
          <a:bodyPr/>
          <a:lstStyle/>
          <a:p>
            <a:pPr eaLnBrk="1" hangingPunct="1"/>
            <a:r>
              <a:rPr lang="en-US" sz="2400" i="1" dirty="0" smtClean="0"/>
              <a:t>At the end of this module, the student should be able to…</a:t>
            </a:r>
          </a:p>
          <a:p>
            <a:pPr lvl="1"/>
            <a:r>
              <a:rPr lang="en-US" sz="2400" dirty="0"/>
              <a:t>Describe each of the following as it relates to Bronchoscopy according to the AARC’s Clinical Practice Guideline: </a:t>
            </a:r>
            <a:r>
              <a:rPr lang="en-US" sz="2400" i="1" dirty="0"/>
              <a:t>Fiberoptic Bronchoscopy.</a:t>
            </a:r>
            <a:endParaRPr lang="en-US" sz="2400" dirty="0"/>
          </a:p>
          <a:p>
            <a:pPr lvl="2"/>
            <a:r>
              <a:rPr lang="en-US" sz="2000" dirty="0"/>
              <a:t>Process</a:t>
            </a:r>
          </a:p>
          <a:p>
            <a:pPr lvl="2"/>
            <a:r>
              <a:rPr lang="en-US" sz="2000" dirty="0"/>
              <a:t>Goals</a:t>
            </a:r>
          </a:p>
          <a:p>
            <a:pPr lvl="2"/>
            <a:r>
              <a:rPr lang="en-US" sz="2000" dirty="0"/>
              <a:t>Indications</a:t>
            </a:r>
          </a:p>
          <a:p>
            <a:pPr lvl="2"/>
            <a:r>
              <a:rPr lang="en-US" sz="2000" dirty="0"/>
              <a:t>Contraindications</a:t>
            </a:r>
          </a:p>
          <a:p>
            <a:pPr lvl="2"/>
            <a:r>
              <a:rPr lang="en-US" sz="2000" dirty="0"/>
              <a:t>Hazards</a:t>
            </a:r>
          </a:p>
          <a:p>
            <a:pPr lvl="2"/>
            <a:r>
              <a:rPr lang="en-US" sz="2000" dirty="0" smtClean="0"/>
              <a:t>Complications	</a:t>
            </a:r>
          </a:p>
          <a:p>
            <a:pPr lvl="1"/>
            <a:r>
              <a:rPr lang="en-US" sz="2400" dirty="0"/>
              <a:t>Describe Transtracheal aspiration and explain its purpose.</a:t>
            </a:r>
          </a:p>
          <a:p>
            <a:pPr lvl="1"/>
            <a:endParaRPr lang="en-US" dirty="0"/>
          </a:p>
        </p:txBody>
      </p:sp>
    </p:spTree>
    <p:custDataLst>
      <p:tags r:id="rId1"/>
    </p:custDataLst>
    <p:extLst>
      <p:ext uri="{BB962C8B-B14F-4D97-AF65-F5344CB8AC3E}">
        <p14:creationId xmlns:p14="http://schemas.microsoft.com/office/powerpoint/2010/main" val="282658201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r>
              <a:rPr lang="en-US" dirty="0">
                <a:cs typeface="Times New Roman" pitchFamily="18" charset="0"/>
              </a:rPr>
              <a:t>Transtracheal </a:t>
            </a:r>
            <a:r>
              <a:rPr lang="en-US" dirty="0" smtClean="0">
                <a:cs typeface="Times New Roman" pitchFamily="18" charset="0"/>
              </a:rPr>
              <a:t>Sampling</a:t>
            </a:r>
            <a:endParaRPr lang="en-US" dirty="0" smtClean="0"/>
          </a:p>
        </p:txBody>
      </p:sp>
      <p:sp>
        <p:nvSpPr>
          <p:cNvPr id="58371" name="Rectangle 3"/>
          <p:cNvSpPr>
            <a:spLocks noGrp="1" noChangeArrowheads="1"/>
          </p:cNvSpPr>
          <p:nvPr>
            <p:ph type="subTitle" idx="1"/>
          </p:nvPr>
        </p:nvSpPr>
        <p:spPr/>
        <p:txBody>
          <a:bodyPr/>
          <a:lstStyle/>
          <a:p>
            <a:pPr marL="609600" indent="-609600" eaLnBrk="1" hangingPunct="1"/>
            <a:endParaRPr lang="en-US" dirty="0" smtClean="0">
              <a:cs typeface="Times New Roman" pitchFamily="18" charset="0"/>
            </a:endParaRPr>
          </a:p>
        </p:txBody>
      </p:sp>
    </p:spTree>
    <p:custDataLst>
      <p:tags r:id="rId1"/>
    </p:custDataLst>
    <p:extLst>
      <p:ext uri="{BB962C8B-B14F-4D97-AF65-F5344CB8AC3E}">
        <p14:creationId xmlns:p14="http://schemas.microsoft.com/office/powerpoint/2010/main" val="943183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algn="l" eaLnBrk="1" hangingPunct="1"/>
            <a:r>
              <a:rPr lang="en-US" b="1" smtClean="0">
                <a:cs typeface="Times New Roman" pitchFamily="18" charset="0"/>
              </a:rPr>
              <a:t>Transtracheal Sampling</a:t>
            </a:r>
            <a:endParaRPr lang="en-US" b="1" smtClean="0"/>
          </a:p>
        </p:txBody>
      </p:sp>
      <p:sp>
        <p:nvSpPr>
          <p:cNvPr id="837635" name="Rectangle 3"/>
          <p:cNvSpPr>
            <a:spLocks noGrp="1" noChangeArrowheads="1"/>
          </p:cNvSpPr>
          <p:nvPr>
            <p:ph idx="1"/>
          </p:nvPr>
        </p:nvSpPr>
        <p:spPr>
          <a:xfrm>
            <a:off x="457200" y="1417638"/>
            <a:ext cx="8001000" cy="4419600"/>
          </a:xfrm>
        </p:spPr>
        <p:txBody>
          <a:bodyPr/>
          <a:lstStyle/>
          <a:p>
            <a:pPr eaLnBrk="1" hangingPunct="1">
              <a:lnSpc>
                <a:spcPct val="80000"/>
              </a:lnSpc>
            </a:pPr>
            <a:r>
              <a:rPr lang="en-US" dirty="0" smtClean="0">
                <a:cs typeface="Times New Roman" pitchFamily="18" charset="0"/>
              </a:rPr>
              <a:t>This is a </a:t>
            </a:r>
            <a:r>
              <a:rPr lang="en-US" b="1" dirty="0" smtClean="0">
                <a:solidFill>
                  <a:schemeClr val="tx2"/>
                </a:solidFill>
                <a:cs typeface="Times New Roman" pitchFamily="18" charset="0"/>
              </a:rPr>
              <a:t>rare</a:t>
            </a:r>
            <a:r>
              <a:rPr lang="en-US" dirty="0" smtClean="0">
                <a:cs typeface="Times New Roman" pitchFamily="18" charset="0"/>
              </a:rPr>
              <a:t> physician-performed maneuver:  </a:t>
            </a:r>
          </a:p>
          <a:p>
            <a:pPr eaLnBrk="1" hangingPunct="1">
              <a:lnSpc>
                <a:spcPct val="80000"/>
              </a:lnSpc>
            </a:pPr>
            <a:endParaRPr lang="en-US" dirty="0" smtClean="0">
              <a:cs typeface="Times New Roman" pitchFamily="18" charset="0"/>
            </a:endParaRPr>
          </a:p>
          <a:p>
            <a:pPr lvl="1" eaLnBrk="1" hangingPunct="1">
              <a:lnSpc>
                <a:spcPct val="80000"/>
              </a:lnSpc>
            </a:pPr>
            <a:r>
              <a:rPr lang="en-US" dirty="0" smtClean="0">
                <a:cs typeface="Times New Roman" pitchFamily="18" charset="0"/>
              </a:rPr>
              <a:t>A catheter can be inserted through the </a:t>
            </a:r>
            <a:r>
              <a:rPr lang="en-US" u="sng" dirty="0" smtClean="0">
                <a:cs typeface="Times New Roman" pitchFamily="18" charset="0"/>
              </a:rPr>
              <a:t>cricothyroid membrane</a:t>
            </a:r>
            <a:r>
              <a:rPr lang="en-US" dirty="0" smtClean="0">
                <a:cs typeface="Times New Roman" pitchFamily="18" charset="0"/>
              </a:rPr>
              <a:t> into the trachea for the purpose of aspirating secretions. </a:t>
            </a:r>
          </a:p>
          <a:p>
            <a:pPr lvl="1" eaLnBrk="1" hangingPunct="1">
              <a:lnSpc>
                <a:spcPct val="80000"/>
              </a:lnSpc>
            </a:pPr>
            <a:r>
              <a:rPr lang="en-US" dirty="0" smtClean="0">
                <a:cs typeface="Times New Roman" pitchFamily="18" charset="0"/>
              </a:rPr>
              <a:t>Uncontaminated </a:t>
            </a:r>
            <a:r>
              <a:rPr lang="en-US" dirty="0" smtClean="0">
                <a:cs typeface="Times New Roman" pitchFamily="18" charset="0"/>
              </a:rPr>
              <a:t>specimens can be useful in diagnosing Legionnaire’s Disease.  </a:t>
            </a:r>
          </a:p>
          <a:p>
            <a:pPr lvl="1" eaLnBrk="1" hangingPunct="1">
              <a:lnSpc>
                <a:spcPct val="80000"/>
              </a:lnSpc>
            </a:pPr>
            <a:r>
              <a:rPr lang="en-US" dirty="0" smtClean="0">
                <a:cs typeface="Times New Roman" pitchFamily="18" charset="0"/>
              </a:rPr>
              <a:t>Typically </a:t>
            </a:r>
            <a:r>
              <a:rPr lang="en-US" dirty="0" smtClean="0">
                <a:cs typeface="Times New Roman" pitchFamily="18" charset="0"/>
              </a:rPr>
              <a:t>a 21-gauge plastic catheter/needle assembly is used.  </a:t>
            </a:r>
          </a:p>
          <a:p>
            <a:pPr lvl="1" eaLnBrk="1" hangingPunct="1">
              <a:lnSpc>
                <a:spcPct val="80000"/>
              </a:lnSpc>
            </a:pPr>
            <a:r>
              <a:rPr lang="en-US" dirty="0" smtClean="0">
                <a:cs typeface="Times New Roman" pitchFamily="18" charset="0"/>
              </a:rPr>
              <a:t>Once </a:t>
            </a:r>
            <a:r>
              <a:rPr lang="en-US" dirty="0" smtClean="0">
                <a:cs typeface="Times New Roman" pitchFamily="18" charset="0"/>
              </a:rPr>
              <a:t>in place, vacuum system is attached</a:t>
            </a:r>
            <a:r>
              <a:rPr lang="en-US" sz="2200" dirty="0" smtClean="0">
                <a:cs typeface="Times New Roman" pitchFamily="18" charset="0"/>
              </a:rPr>
              <a:t>.</a:t>
            </a:r>
            <a:endParaRPr lang="en-US" sz="2200" dirty="0" smtClean="0"/>
          </a:p>
        </p:txBody>
      </p:sp>
    </p:spTree>
    <p:custDataLst>
      <p:tags r:id="rId1"/>
    </p:custDataLst>
    <p:extLst>
      <p:ext uri="{BB962C8B-B14F-4D97-AF65-F5344CB8AC3E}">
        <p14:creationId xmlns:p14="http://schemas.microsoft.com/office/powerpoint/2010/main" val="32618420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can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8529524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r>
              <a:rPr lang="en-US" dirty="0">
                <a:cs typeface="Times New Roman" pitchFamily="18" charset="0"/>
              </a:rPr>
              <a:t>The No Bite </a:t>
            </a:r>
            <a:r>
              <a:rPr lang="en-US" dirty="0" smtClean="0">
                <a:cs typeface="Times New Roman" pitchFamily="18" charset="0"/>
              </a:rPr>
              <a:t>V</a:t>
            </a:r>
            <a:endParaRPr lang="en-US" dirty="0" smtClean="0"/>
          </a:p>
        </p:txBody>
      </p:sp>
      <p:sp>
        <p:nvSpPr>
          <p:cNvPr id="58371" name="Rectangle 3"/>
          <p:cNvSpPr>
            <a:spLocks noGrp="1" noChangeArrowheads="1"/>
          </p:cNvSpPr>
          <p:nvPr>
            <p:ph type="subTitle" idx="1"/>
          </p:nvPr>
        </p:nvSpPr>
        <p:spPr/>
        <p:txBody>
          <a:bodyPr/>
          <a:lstStyle/>
          <a:p>
            <a:pPr marL="609600" indent="-609600" eaLnBrk="1" hangingPunct="1"/>
            <a:endParaRPr lang="en-US" dirty="0" smtClean="0">
              <a:cs typeface="Times New Roman" pitchFamily="18" charset="0"/>
            </a:endParaRPr>
          </a:p>
        </p:txBody>
      </p:sp>
    </p:spTree>
    <p:custDataLst>
      <p:tags r:id="rId1"/>
    </p:custDataLst>
    <p:extLst>
      <p:ext uri="{BB962C8B-B14F-4D97-AF65-F5344CB8AC3E}">
        <p14:creationId xmlns:p14="http://schemas.microsoft.com/office/powerpoint/2010/main" val="2190865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“No Bite V” </a:t>
            </a:r>
            <a:r>
              <a:rPr lang="en-US" sz="3600" dirty="0" smtClean="0"/>
              <a:t/>
            </a:r>
            <a:br>
              <a:rPr lang="en-US" sz="3600" dirty="0" smtClean="0"/>
            </a:br>
            <a:r>
              <a:rPr lang="en-US" sz="3600" dirty="0" smtClean="0"/>
              <a:t>Suctioning </a:t>
            </a:r>
            <a:r>
              <a:rPr lang="en-US" sz="3600" dirty="0"/>
              <a:t>Assist </a:t>
            </a:r>
            <a:r>
              <a:rPr lang="en-US" sz="3600" dirty="0" smtClean="0"/>
              <a:t>Device</a:t>
            </a:r>
            <a:endParaRPr lang="en-US" sz="3600" dirty="0"/>
          </a:p>
        </p:txBody>
      </p:sp>
      <p:sp>
        <p:nvSpPr>
          <p:cNvPr id="3" name="Content Placeholder 2"/>
          <p:cNvSpPr>
            <a:spLocks noGrp="1"/>
          </p:cNvSpPr>
          <p:nvPr>
            <p:ph idx="1"/>
          </p:nvPr>
        </p:nvSpPr>
        <p:spPr>
          <a:xfrm>
            <a:off x="747294" y="5791200"/>
            <a:ext cx="7772400" cy="533400"/>
          </a:xfrm>
        </p:spPr>
        <p:txBody>
          <a:bodyPr/>
          <a:lstStyle/>
          <a:p>
            <a:r>
              <a:rPr lang="en-US" sz="2000" dirty="0" smtClean="0">
                <a:hlinkClick r:id="rId2"/>
              </a:rPr>
              <a:t>http</a:t>
            </a:r>
            <a:r>
              <a:rPr lang="en-US" sz="2000" dirty="0">
                <a:hlinkClick r:id="rId2"/>
              </a:rPr>
              <a:t>://www.njrmedical.com</a:t>
            </a:r>
            <a:r>
              <a:rPr lang="en-US" sz="2000" dirty="0" smtClean="0">
                <a:hlinkClick r:id="rId2"/>
              </a:rPr>
              <a:t>/</a:t>
            </a:r>
            <a:r>
              <a:rPr lang="en-US" sz="2000" dirty="0" smtClean="0"/>
              <a:t>      (5:40)</a:t>
            </a: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47" y="2209800"/>
            <a:ext cx="8781094" cy="170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4876800"/>
            <a:ext cx="6781800" cy="523220"/>
          </a:xfrm>
          <a:prstGeom prst="rect">
            <a:avLst/>
          </a:prstGeom>
          <a:noFill/>
        </p:spPr>
        <p:txBody>
          <a:bodyPr wrap="square" rtlCol="0">
            <a:spAutoFit/>
          </a:bodyPr>
          <a:lstStyle/>
          <a:p>
            <a:pPr algn="l"/>
            <a:r>
              <a:rPr lang="en-US" dirty="0" smtClean="0"/>
              <a:t>See No Bite V Inservice:</a:t>
            </a:r>
            <a:endParaRPr lang="en-US" dirty="0"/>
          </a:p>
        </p:txBody>
      </p:sp>
    </p:spTree>
    <p:extLst>
      <p:ext uri="{BB962C8B-B14F-4D97-AF65-F5344CB8AC3E}">
        <p14:creationId xmlns:p14="http://schemas.microsoft.com/office/powerpoint/2010/main" val="4185904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“No Bite V” </a:t>
            </a:r>
            <a:br>
              <a:rPr lang="en-US" sz="3600" dirty="0"/>
            </a:br>
            <a:r>
              <a:rPr lang="en-US" sz="3600" dirty="0"/>
              <a:t>Suctioning Assist Device</a:t>
            </a:r>
          </a:p>
        </p:txBody>
      </p:sp>
      <p:sp>
        <p:nvSpPr>
          <p:cNvPr id="3" name="Content Placeholder 2"/>
          <p:cNvSpPr>
            <a:spLocks noGrp="1"/>
          </p:cNvSpPr>
          <p:nvPr>
            <p:ph idx="1"/>
          </p:nvPr>
        </p:nvSpPr>
        <p:spPr>
          <a:xfrm>
            <a:off x="668876" y="1628800"/>
            <a:ext cx="7772400" cy="4114800"/>
          </a:xfrm>
        </p:spPr>
        <p:txBody>
          <a:bodyPr>
            <a:normAutofit fontScale="92500" lnSpcReduction="10000"/>
          </a:bodyPr>
          <a:lstStyle/>
          <a:p>
            <a:r>
              <a:rPr lang="en-US" sz="2800" dirty="0" smtClean="0"/>
              <a:t>Prevents patient biting down during:</a:t>
            </a:r>
          </a:p>
          <a:p>
            <a:pPr lvl="1"/>
            <a:r>
              <a:rPr lang="en-US" sz="2400" dirty="0" smtClean="0"/>
              <a:t>Oral cleaning</a:t>
            </a:r>
          </a:p>
          <a:p>
            <a:pPr lvl="1"/>
            <a:r>
              <a:rPr lang="en-US" sz="2400" dirty="0" smtClean="0"/>
              <a:t>Oral and tracheal (above the cuff) suctioning</a:t>
            </a:r>
          </a:p>
          <a:p>
            <a:pPr lvl="1"/>
            <a:r>
              <a:rPr lang="en-US" sz="2400" dirty="0" smtClean="0"/>
              <a:t>NG insertion</a:t>
            </a:r>
          </a:p>
          <a:p>
            <a:pPr lvl="1"/>
            <a:endParaRPr lang="en-US" sz="2400" dirty="0" smtClean="0"/>
          </a:p>
          <a:p>
            <a:r>
              <a:rPr lang="en-US" sz="2800" dirty="0" smtClean="0"/>
              <a:t>Illuminates the inside of the mouth for oral assessment</a:t>
            </a:r>
          </a:p>
          <a:p>
            <a:endParaRPr lang="en-US" sz="2800" dirty="0" smtClean="0"/>
          </a:p>
          <a:p>
            <a:r>
              <a:rPr lang="en-US" sz="2800" dirty="0" smtClean="0"/>
              <a:t>Allows for oral tracheal suctioning vs. </a:t>
            </a:r>
            <a:r>
              <a:rPr lang="en-US" sz="2800" dirty="0" err="1"/>
              <a:t>n</a:t>
            </a:r>
            <a:r>
              <a:rPr lang="en-US" sz="2800" dirty="0" err="1" smtClean="0"/>
              <a:t>asotracheal</a:t>
            </a:r>
            <a:r>
              <a:rPr lang="en-US" sz="2800" dirty="0" smtClean="0"/>
              <a:t> suctioning</a:t>
            </a:r>
            <a:endParaRPr lang="en-US" sz="2800" dirty="0"/>
          </a:p>
        </p:txBody>
      </p:sp>
    </p:spTree>
    <p:extLst>
      <p:ext uri="{BB962C8B-B14F-4D97-AF65-F5344CB8AC3E}">
        <p14:creationId xmlns:p14="http://schemas.microsoft.com/office/powerpoint/2010/main" val="1395972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“No Bite V” </a:t>
            </a:r>
            <a:br>
              <a:rPr lang="en-US" sz="3600" dirty="0"/>
            </a:br>
            <a:r>
              <a:rPr lang="en-US" sz="3600" dirty="0"/>
              <a:t>Suctioning Assist Device</a:t>
            </a:r>
          </a:p>
        </p:txBody>
      </p:sp>
      <p:sp>
        <p:nvSpPr>
          <p:cNvPr id="3" name="Content Placeholder 2"/>
          <p:cNvSpPr>
            <a:spLocks noGrp="1"/>
          </p:cNvSpPr>
          <p:nvPr>
            <p:ph idx="1"/>
          </p:nvPr>
        </p:nvSpPr>
        <p:spPr>
          <a:xfrm>
            <a:off x="457200" y="1664804"/>
            <a:ext cx="7772400" cy="3733800"/>
          </a:xfrm>
        </p:spPr>
        <p:txBody>
          <a:bodyPr>
            <a:normAutofit fontScale="92500" lnSpcReduction="10000"/>
          </a:bodyPr>
          <a:lstStyle/>
          <a:p>
            <a:r>
              <a:rPr lang="en-US" sz="3600" dirty="0" smtClean="0"/>
              <a:t>Contraindications – </a:t>
            </a:r>
            <a:r>
              <a:rPr lang="en-US" sz="2400" dirty="0" smtClean="0"/>
              <a:t>Epiglottitis, croup, pediatrics, acute head, facial or neck injury, coagulopathies, laryngospasm, bronchospasm, MI, URTI, tracheal surgery, high gastric surgery</a:t>
            </a:r>
          </a:p>
          <a:p>
            <a:endParaRPr lang="en-US" sz="3600" dirty="0" smtClean="0"/>
          </a:p>
          <a:p>
            <a:r>
              <a:rPr lang="en-US" sz="3600" dirty="0" smtClean="0"/>
              <a:t>Potential complications –</a:t>
            </a:r>
            <a:r>
              <a:rPr lang="en-US" sz="2400" dirty="0" smtClean="0"/>
              <a:t>trauma, hemorrhage, tracheitis, edema, hypoxia, dysrhythmias, vital sign change, coughing, gagging, vomiting, laryngospasm, discomfort, pain, nosocomial infection, atelectasis, increased ICP, IVH, pneumothorax</a:t>
            </a:r>
            <a:endParaRPr lang="en-US" sz="3600" dirty="0" smtClean="0"/>
          </a:p>
        </p:txBody>
      </p:sp>
    </p:spTree>
    <p:extLst>
      <p:ext uri="{BB962C8B-B14F-4D97-AF65-F5344CB8AC3E}">
        <p14:creationId xmlns:p14="http://schemas.microsoft.com/office/powerpoint/2010/main" val="42876256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“No Bite V” </a:t>
            </a:r>
            <a:br>
              <a:rPr lang="en-US" sz="3600" dirty="0"/>
            </a:br>
            <a:r>
              <a:rPr lang="en-US" sz="3600" dirty="0"/>
              <a:t>Suctioning Assist Device</a:t>
            </a:r>
          </a:p>
        </p:txBody>
      </p:sp>
      <p:sp>
        <p:nvSpPr>
          <p:cNvPr id="3" name="Content Placeholder 2"/>
          <p:cNvSpPr>
            <a:spLocks noGrp="1"/>
          </p:cNvSpPr>
          <p:nvPr>
            <p:ph idx="1"/>
          </p:nvPr>
        </p:nvSpPr>
        <p:spPr>
          <a:xfrm>
            <a:off x="685800" y="1981200"/>
            <a:ext cx="8153400" cy="4572000"/>
          </a:xfrm>
        </p:spPr>
        <p:txBody>
          <a:bodyPr/>
          <a:lstStyle/>
          <a:p>
            <a:r>
              <a:rPr lang="en-US" dirty="0" smtClean="0"/>
              <a:t>Precautions:</a:t>
            </a:r>
          </a:p>
          <a:p>
            <a:pPr lvl="1"/>
            <a:r>
              <a:rPr lang="en-US" sz="2200" dirty="0" smtClean="0"/>
              <a:t>Obtain physician order before use</a:t>
            </a:r>
          </a:p>
          <a:p>
            <a:pPr lvl="1"/>
            <a:r>
              <a:rPr lang="en-US" sz="2200" dirty="0" smtClean="0"/>
              <a:t>Do not use on pediatric patients</a:t>
            </a:r>
          </a:p>
          <a:p>
            <a:pPr lvl="1"/>
            <a:r>
              <a:rPr lang="en-US" sz="2200" dirty="0" smtClean="0"/>
              <a:t>Do not use on patients with moderate to severe oral disease </a:t>
            </a:r>
          </a:p>
          <a:p>
            <a:pPr lvl="1"/>
            <a:r>
              <a:rPr lang="en-US" sz="2200" dirty="0" smtClean="0"/>
              <a:t>Do </a:t>
            </a:r>
            <a:r>
              <a:rPr lang="en-US" sz="2200" dirty="0"/>
              <a:t>not use on patients with </a:t>
            </a:r>
            <a:r>
              <a:rPr lang="en-US" sz="2200" dirty="0" smtClean="0"/>
              <a:t>recent trauma or surgery to upper airway, larynx or trachea</a:t>
            </a:r>
          </a:p>
          <a:p>
            <a:pPr lvl="1"/>
            <a:r>
              <a:rPr lang="en-US" sz="2200" dirty="0" smtClean="0"/>
              <a:t>Do not twist or try to remove if patient is biting</a:t>
            </a:r>
          </a:p>
          <a:p>
            <a:pPr lvl="1"/>
            <a:r>
              <a:rPr lang="en-US" sz="2200" dirty="0" smtClean="0"/>
              <a:t>Do not use like crow-bar on teeth</a:t>
            </a:r>
          </a:p>
          <a:p>
            <a:pPr lvl="1"/>
            <a:r>
              <a:rPr lang="en-US" sz="2200" dirty="0" smtClean="0"/>
              <a:t>Do not place fingers in mouth or beyond suction insertion hole</a:t>
            </a:r>
          </a:p>
          <a:p>
            <a:pPr lvl="1"/>
            <a:endParaRPr lang="en-US" sz="2000" dirty="0" smtClean="0"/>
          </a:p>
          <a:p>
            <a:pPr lvl="1"/>
            <a:endParaRPr lang="en-US" dirty="0"/>
          </a:p>
          <a:p>
            <a:pPr lvl="1"/>
            <a:endParaRPr lang="en-US" dirty="0" smtClean="0"/>
          </a:p>
        </p:txBody>
      </p:sp>
    </p:spTree>
    <p:extLst>
      <p:ext uri="{BB962C8B-B14F-4D97-AF65-F5344CB8AC3E}">
        <p14:creationId xmlns:p14="http://schemas.microsoft.com/office/powerpoint/2010/main" val="43279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Major Topics</a:t>
            </a:r>
          </a:p>
        </p:txBody>
      </p:sp>
      <p:sp>
        <p:nvSpPr>
          <p:cNvPr id="10243" name="Rectangle 3"/>
          <p:cNvSpPr>
            <a:spLocks noGrp="1" noChangeArrowheads="1"/>
          </p:cNvSpPr>
          <p:nvPr>
            <p:ph idx="1"/>
          </p:nvPr>
        </p:nvSpPr>
        <p:spPr/>
        <p:txBody>
          <a:bodyPr/>
          <a:lstStyle/>
          <a:p>
            <a:pPr eaLnBrk="1" hangingPunct="1"/>
            <a:r>
              <a:rPr lang="en-US" dirty="0" smtClean="0"/>
              <a:t>Bronchoscopy</a:t>
            </a:r>
          </a:p>
          <a:p>
            <a:pPr eaLnBrk="1" hangingPunct="1"/>
            <a:r>
              <a:rPr lang="en-US" dirty="0" err="1" smtClean="0"/>
              <a:t>Bal</a:t>
            </a:r>
            <a:r>
              <a:rPr lang="en-US" dirty="0" smtClean="0"/>
              <a:t>-CATH</a:t>
            </a:r>
          </a:p>
          <a:p>
            <a:pPr eaLnBrk="1" hangingPunct="1"/>
            <a:r>
              <a:rPr lang="en-US" dirty="0" smtClean="0"/>
              <a:t>Rescue </a:t>
            </a:r>
            <a:r>
              <a:rPr lang="en-US" dirty="0" err="1" smtClean="0"/>
              <a:t>Cath</a:t>
            </a:r>
            <a:endParaRPr lang="en-US" dirty="0" smtClean="0"/>
          </a:p>
          <a:p>
            <a:pPr eaLnBrk="1" hangingPunct="1"/>
            <a:r>
              <a:rPr lang="en-US" dirty="0" err="1" smtClean="0"/>
              <a:t>Transtracheal</a:t>
            </a:r>
            <a:r>
              <a:rPr lang="en-US" dirty="0" smtClean="0"/>
              <a:t> Specimen Collection</a:t>
            </a:r>
          </a:p>
          <a:p>
            <a:pPr eaLnBrk="1" hangingPunct="1"/>
            <a:r>
              <a:rPr lang="en-US" dirty="0" smtClean="0"/>
              <a:t>The “No Bite V” Suctioning Assist Device</a:t>
            </a:r>
          </a:p>
        </p:txBody>
      </p:sp>
    </p:spTree>
    <p:custDataLst>
      <p:tags r:id="rId1"/>
    </p:custDataLst>
    <p:extLst>
      <p:ext uri="{BB962C8B-B14F-4D97-AF65-F5344CB8AC3E}">
        <p14:creationId xmlns:p14="http://schemas.microsoft.com/office/powerpoint/2010/main" val="2950330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dirty="0" smtClean="0"/>
              <a:t>Bronchoscop</a:t>
            </a:r>
            <a:r>
              <a:rPr lang="en-US" dirty="0"/>
              <a:t>y</a:t>
            </a:r>
            <a:endParaRPr lang="en-US" dirty="0" smtClean="0"/>
          </a:p>
        </p:txBody>
      </p:sp>
    </p:spTree>
    <p:custDataLst>
      <p:tags r:id="rId1"/>
    </p:custDataLst>
    <p:extLst>
      <p:ext uri="{BB962C8B-B14F-4D97-AF65-F5344CB8AC3E}">
        <p14:creationId xmlns:p14="http://schemas.microsoft.com/office/powerpoint/2010/main" val="8873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Bronchoscope Types</a:t>
            </a:r>
          </a:p>
        </p:txBody>
      </p:sp>
      <p:sp>
        <p:nvSpPr>
          <p:cNvPr id="14339" name="Content Placeholder 2"/>
          <p:cNvSpPr>
            <a:spLocks noGrp="1"/>
          </p:cNvSpPr>
          <p:nvPr>
            <p:ph idx="1"/>
          </p:nvPr>
        </p:nvSpPr>
        <p:spPr/>
        <p:txBody>
          <a:bodyPr/>
          <a:lstStyle/>
          <a:p>
            <a:pPr eaLnBrk="1" hangingPunct="1"/>
            <a:r>
              <a:rPr lang="en-US" smtClean="0"/>
              <a:t>Rigid</a:t>
            </a:r>
          </a:p>
          <a:p>
            <a:pPr eaLnBrk="1" hangingPunct="1"/>
            <a:r>
              <a:rPr lang="en-US" smtClean="0"/>
              <a:t>Flexible fiberoptic</a:t>
            </a:r>
          </a:p>
        </p:txBody>
      </p:sp>
    </p:spTree>
    <p:custDataLst>
      <p:tags r:id="rId1"/>
    </p:custDataLst>
    <p:extLst>
      <p:ext uri="{BB962C8B-B14F-4D97-AF65-F5344CB8AC3E}">
        <p14:creationId xmlns:p14="http://schemas.microsoft.com/office/powerpoint/2010/main" val="364889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ca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3"/>
          <p:cNvSpPr txBox="1">
            <a:spLocks noChangeArrowheads="1"/>
          </p:cNvSpPr>
          <p:nvPr/>
        </p:nvSpPr>
        <p:spPr bwMode="auto">
          <a:xfrm>
            <a:off x="4572000" y="304800"/>
            <a:ext cx="4343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2"/>
                </a:solidFill>
                <a:latin typeface="Arial" charset="0"/>
                <a:cs typeface="Times New Roman" pitchFamily="18" charset="0"/>
              </a:defRPr>
            </a:lvl1pPr>
            <a:lvl2pPr marL="742950" indent="-285750" eaLnBrk="0" hangingPunct="0">
              <a:defRPr sz="2800">
                <a:solidFill>
                  <a:schemeClr val="tx2"/>
                </a:solidFill>
                <a:latin typeface="Arial" charset="0"/>
                <a:cs typeface="Times New Roman" pitchFamily="18" charset="0"/>
              </a:defRPr>
            </a:lvl2pPr>
            <a:lvl3pPr marL="1143000" indent="-228600" eaLnBrk="0" hangingPunct="0">
              <a:defRPr sz="2800">
                <a:solidFill>
                  <a:schemeClr val="tx2"/>
                </a:solidFill>
                <a:latin typeface="Arial" charset="0"/>
                <a:cs typeface="Times New Roman" pitchFamily="18" charset="0"/>
              </a:defRPr>
            </a:lvl3pPr>
            <a:lvl4pPr marL="1600200" indent="-228600" eaLnBrk="0" hangingPunct="0">
              <a:defRPr sz="2800">
                <a:solidFill>
                  <a:schemeClr val="tx2"/>
                </a:solidFill>
                <a:latin typeface="Arial" charset="0"/>
                <a:cs typeface="Times New Roman" pitchFamily="18" charset="0"/>
              </a:defRPr>
            </a:lvl4pPr>
            <a:lvl5pPr marL="2057400" indent="-228600" eaLnBrk="0" hangingPunct="0">
              <a:defRPr sz="2800">
                <a:solidFill>
                  <a:schemeClr val="tx2"/>
                </a:solidFill>
                <a:latin typeface="Arial"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Arial"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Arial"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Arial"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Arial" charset="0"/>
                <a:cs typeface="Times New Roman" pitchFamily="18" charset="0"/>
              </a:defRPr>
            </a:lvl9pPr>
          </a:lstStyle>
          <a:p>
            <a:pPr eaLnBrk="1" hangingPunct="1">
              <a:spcBef>
                <a:spcPct val="50000"/>
              </a:spcBef>
            </a:pPr>
            <a:r>
              <a:rPr lang="en-US"/>
              <a:t>Rigid Scope mainly used in O.R.</a:t>
            </a:r>
          </a:p>
        </p:txBody>
      </p:sp>
    </p:spTree>
    <p:custDataLst>
      <p:tags r:id="rId1"/>
    </p:custDataLst>
    <p:extLst>
      <p:ext uri="{BB962C8B-B14F-4D97-AF65-F5344CB8AC3E}">
        <p14:creationId xmlns:p14="http://schemas.microsoft.com/office/powerpoint/2010/main" val="13066615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TotalTime>
  <Words>1767</Words>
  <Application>Microsoft Office PowerPoint</Application>
  <PresentationFormat>On-screen Show (4:3)</PresentationFormat>
  <Paragraphs>282</Paragraphs>
  <Slides>57</Slides>
  <Notes>0</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RSPT 2335</vt:lpstr>
      <vt:lpstr>Parts of Module A AIRWAY MANAGEMENT</vt:lpstr>
      <vt:lpstr>Clinical Practice Guidelines</vt:lpstr>
      <vt:lpstr>Assignments</vt:lpstr>
      <vt:lpstr>OBJECTIVES</vt:lpstr>
      <vt:lpstr>Major Topics</vt:lpstr>
      <vt:lpstr>Bronchoscopy</vt:lpstr>
      <vt:lpstr>Bronchoscope Types</vt:lpstr>
      <vt:lpstr>PowerPoint Presentation</vt:lpstr>
      <vt:lpstr>Bronchoscopy - Fiberoptic</vt:lpstr>
      <vt:lpstr>PowerPoint Presentation</vt:lpstr>
      <vt:lpstr>PowerPoint Presentation</vt:lpstr>
      <vt:lpstr>PowerPoint Presentation</vt:lpstr>
      <vt:lpstr>PowerPoint Presentation</vt:lpstr>
      <vt:lpstr>Bronchoscope Features</vt:lpstr>
      <vt:lpstr>PowerPoint Presentation</vt:lpstr>
      <vt:lpstr>Responsibilities of the RT During Bronchoscopy</vt:lpstr>
      <vt:lpstr>Responsibilities of the RT During Bronchoscopy</vt:lpstr>
      <vt:lpstr>Bronchoscopic Equipment</vt:lpstr>
      <vt:lpstr>Responsibilities of the RT During Bronchoscopy</vt:lpstr>
      <vt:lpstr>PowerPoint Presentation</vt:lpstr>
      <vt:lpstr>Responsibilities of the RT During Bronchoscopy</vt:lpstr>
      <vt:lpstr>Responsibilities of the RT During Bronchoscopy</vt:lpstr>
      <vt:lpstr>PowerPoint Presentation</vt:lpstr>
      <vt:lpstr>Responsibilities of the RT During Bronchoscopy</vt:lpstr>
      <vt:lpstr>Responsibilities of the RT During Bronchoscopy</vt:lpstr>
      <vt:lpstr>Critical Thinking Question</vt:lpstr>
      <vt:lpstr>Critical Thinking Question</vt:lpstr>
      <vt:lpstr>Critical Thinking Question</vt:lpstr>
      <vt:lpstr>Critical Thinking Question</vt:lpstr>
      <vt:lpstr>Critical Thinking Question</vt:lpstr>
      <vt:lpstr>Critical Thinking Question</vt:lpstr>
      <vt:lpstr>Critical Thinking Question</vt:lpstr>
      <vt:lpstr>Critical Thinking Question</vt:lpstr>
      <vt:lpstr>Bal-CATH</vt:lpstr>
      <vt:lpstr>PowerPoint Presentation</vt:lpstr>
      <vt:lpstr>PowerPoint Presentation</vt:lpstr>
      <vt:lpstr>Bal-CATH</vt:lpstr>
      <vt:lpstr>Bal-CATH</vt:lpstr>
      <vt:lpstr>PowerPoint Presentation</vt:lpstr>
      <vt:lpstr>Advantages over Bronchoscopy</vt:lpstr>
      <vt:lpstr>Care Fusion Video Mini-BAL    Mini Bal Demo (7:59 min) DVD  </vt:lpstr>
      <vt:lpstr>Rescue Cath</vt:lpstr>
      <vt:lpstr>Rescue Cath</vt:lpstr>
      <vt:lpstr>Rescue Cath</vt:lpstr>
      <vt:lpstr>Rescue Cath</vt:lpstr>
      <vt:lpstr>PowerPoint Presentation</vt:lpstr>
      <vt:lpstr>CAM Rescue Cath</vt:lpstr>
      <vt:lpstr>CAM Rescue Cath</vt:lpstr>
      <vt:lpstr>Transtracheal Sampling</vt:lpstr>
      <vt:lpstr>Transtracheal Sampling</vt:lpstr>
      <vt:lpstr>PowerPoint Presentation</vt:lpstr>
      <vt:lpstr>The No Bite V</vt:lpstr>
      <vt:lpstr>The “No Bite V”  Suctioning Assist Device</vt:lpstr>
      <vt:lpstr>The “No Bite V”  Suctioning Assist Device</vt:lpstr>
      <vt:lpstr>The “No Bite V”  Suctioning Assist Device</vt:lpstr>
      <vt:lpstr>The “No Bite V”  Suctioning Assist Device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Subtle Waves Template</dc:title>
  <dc:creator>Presentation Magazine</dc:creator>
  <cp:lastModifiedBy>Zahodnic, Richard</cp:lastModifiedBy>
  <cp:revision>95</cp:revision>
  <cp:lastPrinted>2015-08-03T18:27:18Z</cp:lastPrinted>
  <dcterms:modified xsi:type="dcterms:W3CDTF">2015-08-03T18:27:21Z</dcterms:modified>
</cp:coreProperties>
</file>