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62"/>
  </p:notesMasterIdLst>
  <p:handoutMasterIdLst>
    <p:handoutMasterId r:id="rId163"/>
  </p:handoutMasterIdLst>
  <p:sldIdLst>
    <p:sldId id="862" r:id="rId2"/>
    <p:sldId id="863" r:id="rId3"/>
    <p:sldId id="256" r:id="rId4"/>
    <p:sldId id="398" r:id="rId5"/>
    <p:sldId id="523" r:id="rId6"/>
    <p:sldId id="267" r:id="rId7"/>
    <p:sldId id="544" r:id="rId8"/>
    <p:sldId id="603" r:id="rId9"/>
    <p:sldId id="604" r:id="rId10"/>
    <p:sldId id="329" r:id="rId11"/>
    <p:sldId id="465" r:id="rId12"/>
    <p:sldId id="466" r:id="rId13"/>
    <p:sldId id="546" r:id="rId14"/>
    <p:sldId id="545" r:id="rId15"/>
    <p:sldId id="475" r:id="rId16"/>
    <p:sldId id="547" r:id="rId17"/>
    <p:sldId id="519" r:id="rId18"/>
    <p:sldId id="778" r:id="rId19"/>
    <p:sldId id="779" r:id="rId20"/>
    <p:sldId id="882" r:id="rId21"/>
    <p:sldId id="880" r:id="rId22"/>
    <p:sldId id="900" r:id="rId23"/>
    <p:sldId id="881" r:id="rId24"/>
    <p:sldId id="476" r:id="rId25"/>
    <p:sldId id="759" r:id="rId26"/>
    <p:sldId id="901" r:id="rId27"/>
    <p:sldId id="760" r:id="rId28"/>
    <p:sldId id="761" r:id="rId29"/>
    <p:sldId id="762" r:id="rId30"/>
    <p:sldId id="763" r:id="rId31"/>
    <p:sldId id="866" r:id="rId32"/>
    <p:sldId id="765" r:id="rId33"/>
    <p:sldId id="764" r:id="rId34"/>
    <p:sldId id="522" r:id="rId35"/>
    <p:sldId id="869" r:id="rId36"/>
    <p:sldId id="553" r:id="rId37"/>
    <p:sldId id="607" r:id="rId38"/>
    <p:sldId id="820" r:id="rId39"/>
    <p:sldId id="860" r:id="rId40"/>
    <p:sldId id="521" r:id="rId41"/>
    <p:sldId id="821" r:id="rId42"/>
    <p:sldId id="861" r:id="rId43"/>
    <p:sldId id="552" r:id="rId44"/>
    <p:sldId id="343" r:id="rId45"/>
    <p:sldId id="556" r:id="rId46"/>
    <p:sldId id="554" r:id="rId47"/>
    <p:sldId id="555" r:id="rId48"/>
    <p:sldId id="525" r:id="rId49"/>
    <p:sldId id="598" r:id="rId50"/>
    <p:sldId id="526" r:id="rId51"/>
    <p:sldId id="766" r:id="rId52"/>
    <p:sldId id="777" r:id="rId53"/>
    <p:sldId id="769" r:id="rId54"/>
    <p:sldId id="767" r:id="rId55"/>
    <p:sldId id="667" r:id="rId56"/>
    <p:sldId id="871" r:id="rId57"/>
    <p:sldId id="873" r:id="rId58"/>
    <p:sldId id="660" r:id="rId59"/>
    <p:sldId id="662" r:id="rId60"/>
    <p:sldId id="768" r:id="rId61"/>
    <p:sldId id="774" r:id="rId62"/>
    <p:sldId id="775" r:id="rId63"/>
    <p:sldId id="776" r:id="rId64"/>
    <p:sldId id="661" r:id="rId65"/>
    <p:sldId id="664" r:id="rId66"/>
    <p:sldId id="665" r:id="rId67"/>
    <p:sldId id="666" r:id="rId68"/>
    <p:sldId id="527" r:id="rId69"/>
    <p:sldId id="669" r:id="rId70"/>
    <p:sldId id="528" r:id="rId71"/>
    <p:sldId id="529" r:id="rId72"/>
    <p:sldId id="874" r:id="rId73"/>
    <p:sldId id="533" r:id="rId74"/>
    <p:sldId id="530" r:id="rId75"/>
    <p:sldId id="344" r:id="rId76"/>
    <p:sldId id="671" r:id="rId77"/>
    <p:sldId id="609" r:id="rId78"/>
    <p:sldId id="536" r:id="rId79"/>
    <p:sldId id="538" r:id="rId80"/>
    <p:sldId id="426" r:id="rId81"/>
    <p:sldId id="391" r:id="rId82"/>
    <p:sldId id="537" r:id="rId83"/>
    <p:sldId id="346" r:id="rId84"/>
    <p:sldId id="353" r:id="rId85"/>
    <p:sldId id="407" r:id="rId86"/>
    <p:sldId id="432" r:id="rId87"/>
    <p:sldId id="449" r:id="rId88"/>
    <p:sldId id="853" r:id="rId89"/>
    <p:sldId id="747" r:id="rId90"/>
    <p:sldId id="746" r:id="rId91"/>
    <p:sldId id="748" r:id="rId92"/>
    <p:sldId id="749" r:id="rId93"/>
    <p:sldId id="750" r:id="rId94"/>
    <p:sldId id="751" r:id="rId95"/>
    <p:sldId id="752" r:id="rId96"/>
    <p:sldId id="557" r:id="rId97"/>
    <p:sldId id="558" r:id="rId98"/>
    <p:sldId id="559" r:id="rId99"/>
    <p:sldId id="854" r:id="rId100"/>
    <p:sldId id="560" r:id="rId101"/>
    <p:sldId id="561" r:id="rId102"/>
    <p:sldId id="855" r:id="rId103"/>
    <p:sldId id="753" r:id="rId104"/>
    <p:sldId id="754" r:id="rId105"/>
    <p:sldId id="562" r:id="rId106"/>
    <p:sldId id="563" r:id="rId107"/>
    <p:sldId id="564" r:id="rId108"/>
    <p:sldId id="565" r:id="rId109"/>
    <p:sldId id="566" r:id="rId110"/>
    <p:sldId id="567" r:id="rId111"/>
    <p:sldId id="568" r:id="rId112"/>
    <p:sldId id="569" r:id="rId113"/>
    <p:sldId id="570" r:id="rId114"/>
    <p:sldId id="571" r:id="rId115"/>
    <p:sldId id="885" r:id="rId116"/>
    <p:sldId id="888" r:id="rId117"/>
    <p:sldId id="891" r:id="rId118"/>
    <p:sldId id="890" r:id="rId119"/>
    <p:sldId id="889" r:id="rId120"/>
    <p:sldId id="884" r:id="rId121"/>
    <p:sldId id="887" r:id="rId122"/>
    <p:sldId id="892" r:id="rId123"/>
    <p:sldId id="894" r:id="rId124"/>
    <p:sldId id="893" r:id="rId125"/>
    <p:sldId id="572" r:id="rId126"/>
    <p:sldId id="573" r:id="rId127"/>
    <p:sldId id="574" r:id="rId128"/>
    <p:sldId id="575" r:id="rId129"/>
    <p:sldId id="576" r:id="rId130"/>
    <p:sldId id="577" r:id="rId131"/>
    <p:sldId id="578" r:id="rId132"/>
    <p:sldId id="579" r:id="rId133"/>
    <p:sldId id="580" r:id="rId134"/>
    <p:sldId id="744" r:id="rId135"/>
    <p:sldId id="581" r:id="rId136"/>
    <p:sldId id="582" r:id="rId137"/>
    <p:sldId id="583" r:id="rId138"/>
    <p:sldId id="584" r:id="rId139"/>
    <p:sldId id="585" r:id="rId140"/>
    <p:sldId id="672" r:id="rId141"/>
    <p:sldId id="586" r:id="rId142"/>
    <p:sldId id="600" r:id="rId143"/>
    <p:sldId id="613" r:id="rId144"/>
    <p:sldId id="587" r:id="rId145"/>
    <p:sldId id="588" r:id="rId146"/>
    <p:sldId id="589" r:id="rId147"/>
    <p:sldId id="593" r:id="rId148"/>
    <p:sldId id="895" r:id="rId149"/>
    <p:sldId id="857" r:id="rId150"/>
    <p:sldId id="875" r:id="rId151"/>
    <p:sldId id="745" r:id="rId152"/>
    <p:sldId id="594" r:id="rId153"/>
    <p:sldId id="595" r:id="rId154"/>
    <p:sldId id="596" r:id="rId155"/>
    <p:sldId id="597" r:id="rId156"/>
    <p:sldId id="773" r:id="rId157"/>
    <p:sldId id="896" r:id="rId158"/>
    <p:sldId id="897" r:id="rId159"/>
    <p:sldId id="551" r:id="rId160"/>
    <p:sldId id="635" r:id="rId161"/>
  </p:sldIdLst>
  <p:sldSz cx="9144000" cy="6858000" type="screen4x3"/>
  <p:notesSz cx="6950075" cy="9236075"/>
  <p:embeddedFontLst>
    <p:embeddedFont>
      <p:font typeface="Tahoma" panose="020B0604030504040204" pitchFamily="34" charset="0"/>
      <p:regular r:id="rId164"/>
      <p:bold r:id="rId165"/>
    </p:embeddedFont>
  </p:embeddedFontLst>
  <p:custDataLst>
    <p:tags r:id="rId16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D2711"/>
    <a:srgbClr val="101122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8085" autoAdjust="0"/>
    <p:restoredTop sz="90963" autoAdjust="0"/>
  </p:normalViewPr>
  <p:slideViewPr>
    <p:cSldViewPr>
      <p:cViewPr varScale="1">
        <p:scale>
          <a:sx n="52" d="100"/>
          <a:sy n="52" d="100"/>
        </p:scale>
        <p:origin x="-110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font" Target="fonts/font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font" Target="fonts/font1.fntdata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9.xml"/><Relationship Id="rId5" Type="http://schemas.openxmlformats.org/officeDocument/2006/relationships/slide" Target="slides/slide141.xml"/><Relationship Id="rId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2634" cy="46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l" defTabSz="919668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000" y="1"/>
            <a:ext cx="3011076" cy="46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r" defTabSz="919668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4585"/>
            <a:ext cx="3012634" cy="46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l" defTabSz="919668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000" y="8774585"/>
            <a:ext cx="3011076" cy="46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r" defTabSz="919668">
              <a:defRPr sz="1200">
                <a:latin typeface="Tahoma" charset="0"/>
              </a:defRPr>
            </a:lvl1pPr>
          </a:lstStyle>
          <a:p>
            <a:pPr>
              <a:defRPr/>
            </a:pPr>
            <a:fld id="{7A58B778-8BF5-4655-B7CE-CFCDE40FF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2634" cy="46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l" defTabSz="919668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000" y="1"/>
            <a:ext cx="3011076" cy="46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r" defTabSz="919668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4863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366" y="4388075"/>
            <a:ext cx="5097344" cy="41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4585"/>
            <a:ext cx="3012634" cy="46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l" defTabSz="919668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000" y="8774585"/>
            <a:ext cx="3011076" cy="46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r" defTabSz="919668">
              <a:defRPr sz="1200">
                <a:latin typeface="Tahoma" charset="0"/>
              </a:defRPr>
            </a:lvl1pPr>
          </a:lstStyle>
          <a:p>
            <a:pPr>
              <a:defRPr/>
            </a:pPr>
            <a:fld id="{AF965995-28EC-41AE-BCFB-3AAD2B2A1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49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65995-28EC-41AE-BCFB-3AAD2B2A1FD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CA90-780D-4ACA-82AE-F8315E8EA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7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B75E-887E-4E69-B76F-493F34B49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2235-9928-4A05-AA09-11A9D1ABE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1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4EE6-02A2-473F-A87E-D2111CE60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0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64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0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D044-D626-43B5-A478-7DC40FFB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5029200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5029200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B82B-CACA-4FF6-9E33-F8DB151C1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1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60C0-96DF-4E3B-BF9D-DD89AD443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D37D-439F-43CA-A1D4-DD9B7A5F8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4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69AE-2765-4C95-97DC-56A498DBF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DF09-14AE-4F9E-85F4-F37FAD63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84C086D3-475F-4D9F-99C2-7EC82CCD5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4.xml"/><Relationship Id="rId4" Type="http://schemas.openxmlformats.org/officeDocument/2006/relationships/image" Target="../media/image2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0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3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9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5.xml"/><Relationship Id="rId4" Type="http://schemas.openxmlformats.org/officeDocument/2006/relationships/image" Target="../media/image19.pn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8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9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j_uYH2sym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mm.edu/programs/thoracic/services/lv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4" Type="http://schemas.openxmlformats.org/officeDocument/2006/relationships/image" Target="../media/image1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4" Type="http://schemas.openxmlformats.org/officeDocument/2006/relationships/image" Target="../media/image1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Relationship Id="rId4" Type="http://schemas.openxmlformats.org/officeDocument/2006/relationships/image" Target="../media/image1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6000" dirty="0" smtClean="0"/>
              <a:t>RSPT </a:t>
            </a:r>
            <a:r>
              <a:rPr lang="en-US" sz="6000" dirty="0" smtClean="0"/>
              <a:t>2335</a:t>
            </a:r>
            <a:endParaRPr lang="en-US" sz="6000" dirty="0" smtClean="0"/>
          </a:p>
        </p:txBody>
      </p:sp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1828800"/>
            <a:ext cx="6400800" cy="9144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Mechanical Ventilation</a:t>
            </a:r>
          </a:p>
        </p:txBody>
      </p:sp>
      <p:sp>
        <p:nvSpPr>
          <p:cNvPr id="205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219200" y="3505200"/>
            <a:ext cx="64770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8800" b="1" dirty="0"/>
              <a:t>Module C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/>
              <a:t>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24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/>
              <a:t>MODULE C</a:t>
            </a:r>
            <a:br>
              <a:rPr lang="en-US" sz="4000" b="1" smtClean="0"/>
            </a:br>
            <a:r>
              <a:rPr lang="en-US" sz="4000" i="1" smtClean="0"/>
              <a:t>Major Topics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dirty="0" smtClean="0"/>
              <a:t>COPD Summary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Non-invasive </a:t>
            </a:r>
            <a:r>
              <a:rPr lang="en-US" sz="2800" dirty="0" smtClean="0"/>
              <a:t>Strategies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Invasive </a:t>
            </a:r>
            <a:r>
              <a:rPr lang="en-US" sz="2800" dirty="0" smtClean="0"/>
              <a:t>Strategies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Dual </a:t>
            </a:r>
            <a:r>
              <a:rPr lang="en-US" sz="2800" dirty="0" smtClean="0"/>
              <a:t>Modes Ventilation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Scenario </a:t>
            </a:r>
            <a:r>
              <a:rPr lang="en-US" sz="2800" dirty="0" smtClean="0"/>
              <a:t>&amp; Case Studies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Pressure Ventilation</a:t>
            </a:r>
          </a:p>
        </p:txBody>
      </p:sp>
      <p:sp>
        <p:nvSpPr>
          <p:cNvPr id="343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Pressure Control Choices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Assist-Control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Assist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IMV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SIMV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MMV</a:t>
            </a:r>
          </a:p>
        </p:txBody>
      </p:sp>
      <p:sp>
        <p:nvSpPr>
          <p:cNvPr id="3430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914400"/>
            <a:ext cx="3581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OTHER Pressure choices: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IPPB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Pressure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P-max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Bi-PAP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Bi-Level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APRV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PRVC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AUTOFLOW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VC+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VS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AUTOMODE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SMART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PAV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PPS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ASV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VAPS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D2711"/>
                </a:solidFill>
              </a:rPr>
              <a:t>APS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Pressure Ventilation</a:t>
            </a:r>
          </a:p>
        </p:txBody>
      </p:sp>
      <p:graphicFrame>
        <p:nvGraphicFramePr>
          <p:cNvPr id="34406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229003"/>
              </p:ext>
            </p:extLst>
          </p:nvPr>
        </p:nvGraphicFramePr>
        <p:xfrm>
          <a:off x="914400" y="2017713"/>
          <a:ext cx="7848600" cy="4114800"/>
        </p:xfrm>
        <a:graphic>
          <a:graphicData uri="http://schemas.openxmlformats.org/drawingml/2006/table">
            <a:tbl>
              <a:tblPr/>
              <a:tblGrid>
                <a:gridCol w="1000125"/>
                <a:gridCol w="1462088"/>
                <a:gridCol w="1770062"/>
                <a:gridCol w="1924050"/>
                <a:gridCol w="1692275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Increase 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Decrease 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Increase 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Pressure Ventilation</a:t>
            </a:r>
          </a:p>
        </p:txBody>
      </p:sp>
      <p:graphicFrame>
        <p:nvGraphicFramePr>
          <p:cNvPr id="344067" name="Group 3"/>
          <p:cNvGraphicFramePr>
            <a:graphicFrameLocks noGrp="1"/>
          </p:cNvGraphicFramePr>
          <p:nvPr>
            <p:ph type="tbl" idx="1"/>
          </p:nvPr>
        </p:nvGraphicFramePr>
        <p:xfrm>
          <a:off x="914400" y="2017713"/>
          <a:ext cx="7848600" cy="4114800"/>
        </p:xfrm>
        <a:graphic>
          <a:graphicData uri="http://schemas.openxmlformats.org/drawingml/2006/table">
            <a:tbl>
              <a:tblPr/>
              <a:tblGrid>
                <a:gridCol w="1000125"/>
                <a:gridCol w="1462088"/>
                <a:gridCol w="1770062"/>
                <a:gridCol w="1924050"/>
                <a:gridCol w="1692275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Increase 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Decrease 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Increase 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6014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Modes</a:t>
            </a:r>
          </a:p>
        </p:txBody>
      </p:sp>
      <p:sp>
        <p:nvSpPr>
          <p:cNvPr id="141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648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Dual Modes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Within a breath: VAPS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Automatic </a:t>
            </a:r>
            <a:endParaRPr lang="en-US" sz="36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	Breath to breath - time cycled: PRVC, Auto-flow, VC+, APV, VPC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	Breath to breath - flow cycled: Volume Support, Smart Care (</a:t>
            </a:r>
            <a:r>
              <a:rPr lang="en-US" sz="3600" dirty="0" err="1" smtClean="0"/>
              <a:t>Drager</a:t>
            </a:r>
            <a:r>
              <a:rPr lang="en-US" sz="3600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Servo</a:t>
            </a:r>
            <a:endParaRPr lang="en-US" sz="36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	PAV (NPB 840)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66725"/>
            <a:ext cx="7391400" cy="2133600"/>
          </a:xfrm>
        </p:spPr>
        <p:txBody>
          <a:bodyPr/>
          <a:lstStyle/>
          <a:p>
            <a:pPr eaLnBrk="1" hangingPunct="1"/>
            <a:r>
              <a:rPr lang="en-US" sz="5500" smtClean="0"/>
              <a:t>Dual Targeting Scheme</a:t>
            </a:r>
          </a:p>
        </p:txBody>
      </p:sp>
      <p:sp>
        <p:nvSpPr>
          <p:cNvPr id="142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sz="4100" dirty="0" smtClean="0"/>
              <a:t/>
            </a:r>
            <a:br>
              <a:rPr lang="en-US" sz="4100" dirty="0" smtClean="0"/>
            </a:br>
            <a:r>
              <a:rPr lang="en-US" sz="4100" dirty="0" smtClean="0"/>
              <a:t>“</a:t>
            </a:r>
            <a:r>
              <a:rPr lang="en-US" sz="6000" dirty="0" smtClean="0">
                <a:solidFill>
                  <a:srgbClr val="0033CC"/>
                </a:solidFill>
              </a:rPr>
              <a:t>within a breath”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26438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Dual Targeting </a:t>
            </a:r>
            <a:r>
              <a:rPr lang="en-US" dirty="0" smtClean="0"/>
              <a:t>Scheme</a:t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(within </a:t>
            </a:r>
            <a:r>
              <a:rPr lang="en-US" dirty="0" smtClean="0">
                <a:solidFill>
                  <a:schemeClr val="hlink"/>
                </a:solidFill>
              </a:rPr>
              <a:t>a breath)</a:t>
            </a:r>
          </a:p>
        </p:txBody>
      </p:sp>
      <p:sp>
        <p:nvSpPr>
          <p:cNvPr id="3471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3954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1.  VAPS</a:t>
            </a:r>
            <a:r>
              <a:rPr lang="en-US" sz="2800" dirty="0" smtClean="0"/>
              <a:t> – Volume Assured Pressure Support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/>
              <a:t>						    (T-BIRD, 8400st)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2</a:t>
            </a:r>
            <a:r>
              <a:rPr lang="en-US" sz="2800" b="1" dirty="0" smtClean="0"/>
              <a:t>.  PA</a:t>
            </a:r>
            <a:r>
              <a:rPr lang="en-US" sz="2800" dirty="0" smtClean="0"/>
              <a:t> - Pressure Augmentation  </a:t>
            </a:r>
            <a:r>
              <a:rPr lang="en-US" sz="2000" dirty="0" smtClean="0"/>
              <a:t>(Bear 1000)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400" b="1" i="1" dirty="0" smtClean="0"/>
              <a:t>DEFINITION</a:t>
            </a:r>
            <a:r>
              <a:rPr lang="en-US" sz="3400" b="1" i="1" dirty="0" smtClean="0"/>
              <a:t>:</a:t>
            </a:r>
            <a:r>
              <a:rPr lang="en-US" sz="2800" b="1" i="1" dirty="0" smtClean="0"/>
              <a:t>  Pressure support breath with volume control </a:t>
            </a:r>
            <a:r>
              <a:rPr lang="en-US" sz="2800" b="1" i="1" dirty="0" smtClean="0"/>
              <a:t>back-up if desired tidal volume is not met.</a:t>
            </a:r>
            <a:endParaRPr lang="en-US" sz="2800" b="1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Dual Targeting - within one breath</a:t>
            </a: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34290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Pressure Supported breath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 effort high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Pressure met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Volume delivered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 Cycled</a:t>
            </a: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152400" y="4038600"/>
            <a:ext cx="39624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from pressure support to flow control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 effort low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Pressure met/exceeded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Volume not initially delivered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Volume Cycled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066800" y="60960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VAPS – Variations in breathing pattern</a:t>
            </a:r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 flipH="1">
            <a:off x="4191000" y="762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419600" y="381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Switch to Volume Ventilation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5257800" y="990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 flipH="1">
            <a:off x="7162800" y="3200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6705600" y="2667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Flow cycle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90850"/>
            <a:ext cx="4724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324600" y="2286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101122"/>
                </a:solidFill>
              </a:rPr>
              <a:t>Emphysema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495800" y="304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What we already know…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9994" y="5410200"/>
            <a:ext cx="3751006" cy="461665"/>
          </a:xfrm>
          <a:prstGeom prst="rect">
            <a:avLst/>
          </a:prstGeom>
          <a:noFill/>
          <a:ln w="76200">
            <a:solidFill>
              <a:srgbClr val="1011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101122"/>
                </a:solidFill>
              </a:rPr>
              <a:t>COPD SUMMARY</a:t>
            </a:r>
            <a:endParaRPr lang="en-US" b="1" dirty="0">
              <a:solidFill>
                <a:srgbClr val="10112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152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Dual Targeting </a:t>
            </a:r>
            <a:r>
              <a:rPr lang="en-US" dirty="0" smtClean="0"/>
              <a:t>Scheme</a:t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(within </a:t>
            </a:r>
            <a:r>
              <a:rPr lang="en-US" dirty="0" smtClean="0">
                <a:solidFill>
                  <a:schemeClr val="hlink"/>
                </a:solidFill>
              </a:rPr>
              <a:t>a breath)</a:t>
            </a:r>
          </a:p>
        </p:txBody>
      </p:sp>
      <p:sp>
        <p:nvSpPr>
          <p:cNvPr id="351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Guaranteed tidal volume in pressure support and A/C </a:t>
            </a:r>
            <a:r>
              <a:rPr lang="en-US" sz="2400" dirty="0" smtClean="0"/>
              <a:t>mode.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Less work of breathing than volume </a:t>
            </a:r>
            <a:r>
              <a:rPr lang="en-US" sz="2400" dirty="0" smtClean="0"/>
              <a:t>control.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Could improved synchrony more than </a:t>
            </a:r>
            <a:r>
              <a:rPr lang="en-US" sz="2400" dirty="0" smtClean="0"/>
              <a:t>VCV.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Settings</a:t>
            </a:r>
            <a:endParaRPr lang="en-US" sz="2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Minimal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High pressure </a:t>
            </a:r>
            <a:r>
              <a:rPr lang="en-US" sz="2400" dirty="0" smtClean="0"/>
              <a:t>alarm.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 PS portion - Pressure support </a:t>
            </a:r>
            <a:r>
              <a:rPr lang="en-US" sz="2400" dirty="0" smtClean="0"/>
              <a:t>level.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 AC portion - Peak flow, rate &amp; pressure </a:t>
            </a:r>
            <a:r>
              <a:rPr lang="en-US" sz="2400" dirty="0" smtClean="0"/>
              <a:t>limit.</a:t>
            </a: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239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Dual Targeting Scheme </a:t>
            </a:r>
            <a:r>
              <a:rPr lang="en-US" dirty="0" smtClean="0">
                <a:solidFill>
                  <a:schemeClr val="hlink"/>
                </a:solidFill>
              </a:rPr>
              <a:t>(</a:t>
            </a:r>
            <a:r>
              <a:rPr lang="en-US" dirty="0" smtClean="0">
                <a:solidFill>
                  <a:schemeClr val="hlink"/>
                </a:solidFill>
              </a:rPr>
              <a:t>within a breath)</a:t>
            </a:r>
          </a:p>
        </p:txBody>
      </p:sp>
      <p:sp>
        <p:nvSpPr>
          <p:cNvPr id="3522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69288" cy="4306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Breath type</a:t>
            </a:r>
            <a:r>
              <a:rPr lang="en-US" sz="2800" dirty="0" smtClean="0"/>
              <a:t> – </a:t>
            </a:r>
            <a:r>
              <a:rPr lang="en-US" sz="2400" dirty="0" smtClean="0"/>
              <a:t>machine and/or supported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Trigger to inspiration</a:t>
            </a:r>
            <a:r>
              <a:rPr lang="en-US" sz="2800" dirty="0" smtClean="0"/>
              <a:t> – </a:t>
            </a:r>
            <a:r>
              <a:rPr lang="en-US" sz="2400" dirty="0" smtClean="0"/>
              <a:t>machine (time) or patient (flow or pressure)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Inspiratory Phase: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Volume – set minimum target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Pressure – PS level set &amp; high pressure limit set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Rate – machine rate set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&amp;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– machine breaths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Flow – Machine (set) &amp; Pressure Support (variable)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Waveform –Machine (square) or </a:t>
            </a:r>
            <a:r>
              <a:rPr lang="en-US" sz="2800" dirty="0" smtClean="0"/>
              <a:t>PS (variable)</a:t>
            </a:r>
            <a:endParaRPr lang="en-US" dirty="0" smtClean="0"/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I:E – variable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Cycle to exhalation</a:t>
            </a:r>
            <a:r>
              <a:rPr lang="en-US" sz="2800" dirty="0" smtClean="0"/>
              <a:t> – </a:t>
            </a:r>
            <a:r>
              <a:rPr lang="en-US" sz="2400" dirty="0" smtClean="0"/>
              <a:t>Machine (volume) and </a:t>
            </a:r>
            <a:r>
              <a:rPr lang="en-US" sz="2400" dirty="0" err="1" smtClean="0"/>
              <a:t>Spon</a:t>
            </a:r>
            <a:r>
              <a:rPr lang="en-US" sz="2400" dirty="0" smtClean="0"/>
              <a:t>. (flow)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Dual Targeting </a:t>
            </a:r>
            <a:r>
              <a:rPr lang="en-US" dirty="0" smtClean="0"/>
              <a:t>Scheme</a:t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(within </a:t>
            </a:r>
            <a:r>
              <a:rPr lang="en-US" dirty="0" smtClean="0">
                <a:solidFill>
                  <a:schemeClr val="hlink"/>
                </a:solidFill>
              </a:rPr>
              <a:t>a breath)</a:t>
            </a:r>
          </a:p>
        </p:txBody>
      </p:sp>
      <p:sp>
        <p:nvSpPr>
          <p:cNvPr id="3532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57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dirty="0" smtClean="0"/>
              <a:t>Pitfalls</a:t>
            </a:r>
            <a:endParaRPr lang="en-US" sz="36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If </a:t>
            </a:r>
            <a:r>
              <a:rPr lang="en-US" sz="3200" dirty="0" smtClean="0"/>
              <a:t>PS too high – all breaths are PSV breaths with possibly an excessive tidal </a:t>
            </a:r>
            <a:r>
              <a:rPr lang="en-US" sz="3200" dirty="0" smtClean="0"/>
              <a:t>volume.</a:t>
            </a:r>
            <a:endParaRPr lang="en-US" sz="3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If </a:t>
            </a:r>
            <a:r>
              <a:rPr lang="en-US" sz="3200" dirty="0" smtClean="0"/>
              <a:t>Peak flow set too high – breaths will convert to volume ventilation too soon and all breaths will be volume </a:t>
            </a:r>
            <a:r>
              <a:rPr lang="en-US" sz="3200" dirty="0" smtClean="0"/>
              <a:t>cycled.</a:t>
            </a:r>
            <a:endParaRPr lang="en-US" sz="3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If </a:t>
            </a:r>
            <a:r>
              <a:rPr lang="en-US" sz="3200" dirty="0" smtClean="0"/>
              <a:t>peak flow too low – asynchrony can </a:t>
            </a:r>
            <a:r>
              <a:rPr lang="en-US" sz="3200" dirty="0" smtClean="0"/>
              <a:t>occur </a:t>
            </a:r>
            <a:r>
              <a:rPr lang="en-US" sz="3200" dirty="0" smtClean="0"/>
              <a:t>when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becomes too </a:t>
            </a:r>
            <a:r>
              <a:rPr lang="en-US" sz="3200" dirty="0" smtClean="0"/>
              <a:t>long.</a:t>
            </a:r>
            <a:endParaRPr lang="en-US" sz="3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Pressure </a:t>
            </a:r>
            <a:r>
              <a:rPr lang="en-US" sz="3200" dirty="0" smtClean="0"/>
              <a:t>can become excessive when switch to volume control </a:t>
            </a:r>
            <a:r>
              <a:rPr lang="en-US" sz="3200" dirty="0" smtClean="0"/>
              <a:t>occurs.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066800" y="60960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VAPS – Variations in breathing pattern</a:t>
            </a:r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 flipH="1">
            <a:off x="5562600" y="3124200"/>
            <a:ext cx="3810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H="1">
            <a:off x="7696200" y="3124200"/>
            <a:ext cx="3810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H="1">
            <a:off x="5638800" y="1066800"/>
            <a:ext cx="3810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RSPT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2335</a:t>
            </a:r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1828800"/>
            <a:ext cx="6400800" cy="914400"/>
          </a:xfrm>
        </p:spPr>
        <p:txBody>
          <a:bodyPr/>
          <a:lstStyle/>
          <a:p>
            <a:pPr eaLnBrk="1" hangingPunct="1"/>
            <a:r>
              <a:rPr lang="en-US" sz="4400" smtClean="0"/>
              <a:t>Mechanical Ventilation</a:t>
            </a:r>
          </a:p>
        </p:txBody>
      </p:sp>
      <p:sp>
        <p:nvSpPr>
          <p:cNvPr id="205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219200" y="3505200"/>
            <a:ext cx="647700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b="1" dirty="0"/>
              <a:t>Module C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/>
              <a:t>MANAGEMENT LESSON #1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/>
              <a:t>COPD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/>
              <a:t>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022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/>
              <a:t>MODULE C</a:t>
            </a:r>
            <a:br>
              <a:rPr lang="en-US" sz="4000" b="1" smtClean="0"/>
            </a:br>
            <a:r>
              <a:rPr lang="en-US" sz="4000" i="1" smtClean="0"/>
              <a:t>Major Topics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COPD Summary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Non-invasive </a:t>
            </a:r>
            <a:r>
              <a:rPr lang="en-US" sz="3600" dirty="0" smtClean="0"/>
              <a:t>Strategies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Invasive </a:t>
            </a:r>
            <a:r>
              <a:rPr lang="en-US" sz="3600" dirty="0" smtClean="0"/>
              <a:t>Strategies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Dual </a:t>
            </a:r>
            <a:r>
              <a:rPr lang="en-US" sz="3600" dirty="0" smtClean="0">
                <a:solidFill>
                  <a:srgbClr val="FF0000"/>
                </a:solidFill>
              </a:rPr>
              <a:t>Modes Ventilation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Scenario </a:t>
            </a:r>
            <a:r>
              <a:rPr lang="en-US" sz="3600" dirty="0" smtClean="0">
                <a:solidFill>
                  <a:srgbClr val="FF0000"/>
                </a:solidFill>
              </a:rPr>
              <a:t>&amp; Case Studies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90850"/>
            <a:ext cx="4724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324600" y="2286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101122"/>
                </a:solidFill>
              </a:rPr>
              <a:t>Emphysema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495800" y="304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What we already know…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" y="5410200"/>
            <a:ext cx="2819400" cy="830997"/>
          </a:xfrm>
          <a:prstGeom prst="rect">
            <a:avLst/>
          </a:prstGeom>
          <a:noFill/>
          <a:ln w="76200">
            <a:solidFill>
              <a:srgbClr val="1011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101122"/>
                </a:solidFill>
              </a:rPr>
              <a:t>COPD         </a:t>
            </a:r>
            <a:r>
              <a:rPr lang="en-US" b="1" dirty="0">
                <a:solidFill>
                  <a:srgbClr val="101122"/>
                </a:solidFill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69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01000" cy="685800"/>
          </a:xfrm>
        </p:spPr>
        <p:txBody>
          <a:bodyPr/>
          <a:lstStyle/>
          <a:p>
            <a:pPr marL="838200" indent="-838200" eaLnBrk="1" hangingPunct="1"/>
            <a:r>
              <a:rPr lang="en-US" sz="2800" b="1" u="sng" dirty="0" smtClean="0"/>
              <a:t>Non-invasive </a:t>
            </a:r>
            <a:r>
              <a:rPr lang="en-US" sz="2800" b="1" u="sng" dirty="0" smtClean="0"/>
              <a:t>Management Strategies:</a:t>
            </a:r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Long Term Oxygen Therapy (LTOT)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Low flow (nasal cannula) &amp; high flow (NC or AEM 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Patient positioning (head up, tri-pod)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Aerosol therapy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Beta 2 agonists, anticholinergics, </a:t>
            </a:r>
            <a:r>
              <a:rPr lang="en-US" sz="2000" dirty="0" err="1" smtClean="0"/>
              <a:t>methylxanthines</a:t>
            </a:r>
            <a:r>
              <a:rPr lang="en-US" sz="2000" dirty="0" smtClean="0"/>
              <a:t>, inhaled steroids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Bronchial hygiene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PEP Therapy, Acapella, flutter, vest…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Vaccines </a:t>
            </a:r>
            <a:r>
              <a:rPr lang="en-US" sz="2400" dirty="0" smtClean="0"/>
              <a:t>&amp; antibiotics (as needed)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Pulmonary Rehabilitation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exercise, education, nutrition, smoking cessation…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NIPPV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51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Invasive </a:t>
            </a:r>
            <a:r>
              <a:rPr lang="en-US" sz="3200" b="1" u="sng" dirty="0" smtClean="0"/>
              <a:t>Management Strategies:</a:t>
            </a:r>
          </a:p>
        </p:txBody>
      </p:sp>
      <p:sp>
        <p:nvSpPr>
          <p:cNvPr id="201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9248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Surgery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Decrease </a:t>
            </a:r>
            <a:r>
              <a:rPr lang="en-US" dirty="0" smtClean="0"/>
              <a:t>metabolism (CO</a:t>
            </a:r>
            <a:r>
              <a:rPr lang="en-US" baseline="-25000" dirty="0" smtClean="0"/>
              <a:t>2</a:t>
            </a:r>
            <a:r>
              <a:rPr lang="en-US" dirty="0" smtClean="0"/>
              <a:t> production)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C</a:t>
            </a:r>
            <a:r>
              <a:rPr lang="en-US" dirty="0" smtClean="0"/>
              <a:t>.  Improve perfusion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D</a:t>
            </a:r>
            <a:r>
              <a:rPr lang="en-US" dirty="0" smtClean="0">
                <a:solidFill>
                  <a:srgbClr val="C00000"/>
                </a:solidFill>
              </a:rPr>
              <a:t>.  Optimize ventilation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208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48600" cy="3733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Enlargement </a:t>
            </a:r>
            <a:r>
              <a:rPr lang="en-US" sz="2800" dirty="0" smtClean="0"/>
              <a:t>of distal air spaces (remodeling)</a:t>
            </a:r>
          </a:p>
          <a:p>
            <a:pPr eaLnBrk="1" hangingPunct="1"/>
            <a:r>
              <a:rPr lang="en-US" sz="2800" dirty="0" smtClean="0"/>
              <a:t>Distal airway collapse (loss of elastance)</a:t>
            </a:r>
          </a:p>
          <a:p>
            <a:pPr eaLnBrk="1" hangingPunct="1"/>
            <a:r>
              <a:rPr lang="en-US" sz="2800" dirty="0" smtClean="0"/>
              <a:t>Alveolar gas trapping</a:t>
            </a:r>
          </a:p>
          <a:p>
            <a:pPr eaLnBrk="1" hangingPunct="1"/>
            <a:r>
              <a:rPr lang="en-US" sz="2800" dirty="0" smtClean="0"/>
              <a:t>Bronchospasm</a:t>
            </a:r>
          </a:p>
          <a:p>
            <a:pPr eaLnBrk="1" hangingPunct="1"/>
            <a:r>
              <a:rPr lang="en-US" sz="2800" dirty="0" smtClean="0"/>
              <a:t>Loss of pulmonary capillary bed (diffusion effect)</a:t>
            </a:r>
          </a:p>
          <a:p>
            <a:pPr eaLnBrk="1" hangingPunct="1"/>
            <a:r>
              <a:rPr lang="en-US" sz="2800" dirty="0" smtClean="0"/>
              <a:t>Decrease surface area for gas exchange </a:t>
            </a:r>
          </a:p>
          <a:p>
            <a:pPr eaLnBrk="1" hangingPunct="1"/>
            <a:r>
              <a:rPr lang="en-US" sz="2800" dirty="0" smtClean="0"/>
              <a:t>Ventilation in excess of perfusion (deadspace)</a:t>
            </a:r>
            <a:endParaRPr lang="en-US" sz="4000" dirty="0" smtClean="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7696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C.O.P.D. - ANATOMIC CHANGES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Circle of Ventilation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352800" y="1828800"/>
            <a:ext cx="1981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Tissue</a:t>
            </a:r>
          </a:p>
          <a:p>
            <a:pPr eaLnBrk="1" hangingPunct="1">
              <a:spcBef>
                <a:spcPct val="50000"/>
              </a:spcBef>
            </a:pPr>
            <a:r>
              <a:rPr lang="en-US" i="1" dirty="0"/>
              <a:t>Decrease Production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400800" y="3048000"/>
            <a:ext cx="1752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Blood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Improve Carrying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352800" y="4876800"/>
            <a:ext cx="2209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Heart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Improve Pumping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182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Lungs</a:t>
            </a:r>
          </a:p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</a:rPr>
              <a:t>Improve Removal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5181600" y="2895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>
            <a:off x="5257800" y="426720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 flipV="1">
            <a:off x="2667000" y="41148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V="1">
            <a:off x="26670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5486400" y="1524000"/>
            <a:ext cx="32004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u="sng" dirty="0"/>
              <a:t>Metabolism</a:t>
            </a:r>
            <a:r>
              <a:rPr lang="en-US" sz="2000" dirty="0"/>
              <a:t>:  </a:t>
            </a:r>
            <a:r>
              <a:rPr lang="en-US" sz="2000" i="1" dirty="0"/>
              <a:t>temp., activity, nutrition, drugs, seizures…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6934200" y="4572000"/>
            <a:ext cx="19812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/>
              <a:t>Dissolved + HB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1"/>
              <a:t>Buffering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3048000" y="6248400"/>
            <a:ext cx="5867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/>
              <a:t>Poor perfusion leads to CO2 retention at tissues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228600" y="4572000"/>
            <a:ext cx="2667000" cy="186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Increase rate,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Eliminate auto-PEEP,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Spontaneous breathing,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Therapeutics,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Increase tidal volume,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High frequency vent.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93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4800" dirty="0" smtClean="0"/>
              <a:t>Optimize </a:t>
            </a:r>
            <a:r>
              <a:rPr lang="en-US" sz="4800" i="1" dirty="0" smtClean="0"/>
              <a:t>Ventilation</a:t>
            </a: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648200"/>
          </a:xfrm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Provide therapeutics</a:t>
            </a:r>
          </a:p>
          <a:p>
            <a:pPr marL="99060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>
                <a:solidFill>
                  <a:srgbClr val="C00000"/>
                </a:solidFill>
              </a:rPr>
              <a:t>Change modes</a:t>
            </a:r>
          </a:p>
          <a:p>
            <a:pPr marL="99060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Adjust tidal volume</a:t>
            </a:r>
          </a:p>
          <a:p>
            <a:pPr marL="99060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Reduce physiologic deadspace by eliminating auto-PEEP </a:t>
            </a:r>
          </a:p>
          <a:p>
            <a:pPr marL="99060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Reduce mechanical deadspace</a:t>
            </a:r>
          </a:p>
          <a:p>
            <a:pPr marL="99060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Correct for circuit volume loss</a:t>
            </a:r>
          </a:p>
          <a:p>
            <a:pPr marL="99060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Adjust rate</a:t>
            </a:r>
          </a:p>
          <a:p>
            <a:pPr marL="99060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Maintain patient ventilator synchrony</a:t>
            </a:r>
          </a:p>
          <a:p>
            <a:pPr marL="99060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Allow for spontaneous breathing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924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New Modes</a:t>
            </a:r>
          </a:p>
        </p:txBody>
      </p:sp>
      <p:sp>
        <p:nvSpPr>
          <p:cNvPr id="141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Dual Modes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Within a breath: VAPS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Automatic </a:t>
            </a:r>
            <a:endParaRPr lang="en-US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Breath to breath </a:t>
            </a:r>
            <a:r>
              <a:rPr lang="en-US" dirty="0" smtClean="0"/>
              <a:t>- time cycled: PRVC, Auto-flow, VC+, APV, VPC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Breath to breath </a:t>
            </a:r>
            <a:r>
              <a:rPr lang="en-US" dirty="0" smtClean="0"/>
              <a:t>- flow cycled: Volume Support, Smart Care (</a:t>
            </a:r>
            <a:r>
              <a:rPr lang="en-US" dirty="0" err="1" smtClean="0"/>
              <a:t>Drager</a:t>
            </a:r>
            <a:r>
              <a:rPr lang="en-US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Servo</a:t>
            </a:r>
            <a:endParaRPr lang="en-US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PAV (NPB 840)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NAVA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5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66725"/>
            <a:ext cx="7391400" cy="2133600"/>
          </a:xfrm>
        </p:spPr>
        <p:txBody>
          <a:bodyPr/>
          <a:lstStyle/>
          <a:p>
            <a:pPr algn="ctr" eaLnBrk="1" hangingPunct="1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Dual</a:t>
            </a:r>
            <a:r>
              <a:rPr lang="en-US" sz="5500" dirty="0" smtClean="0"/>
              <a:t> Targeting Scheme</a:t>
            </a:r>
          </a:p>
        </p:txBody>
      </p:sp>
      <p:sp>
        <p:nvSpPr>
          <p:cNvPr id="142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sz="4100" dirty="0" smtClean="0"/>
              <a:t/>
            </a:r>
            <a:br>
              <a:rPr lang="en-US" sz="4100" dirty="0" smtClean="0"/>
            </a:br>
            <a:r>
              <a:rPr lang="en-US" sz="4100" dirty="0" smtClean="0"/>
              <a:t>“</a:t>
            </a:r>
            <a:r>
              <a:rPr lang="en-US" sz="6000" dirty="0" smtClean="0">
                <a:solidFill>
                  <a:srgbClr val="0033CC"/>
                </a:solidFill>
              </a:rPr>
              <a:t>within a breath”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56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066800" y="60960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VAPS – Variations in breathing pattern</a:t>
            </a:r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 flipH="1">
            <a:off x="4191000" y="762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419600" y="381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Switch to Volume Ventilation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5257800" y="990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 flipH="1">
            <a:off x="7162800" y="3200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6705600" y="2667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Flow cycle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75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772400" cy="12192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Targeting Scheme</a:t>
            </a:r>
          </a:p>
        </p:txBody>
      </p:sp>
      <p:sp>
        <p:nvSpPr>
          <p:cNvPr id="151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276600"/>
            <a:ext cx="6400800" cy="1752600"/>
          </a:xfrm>
        </p:spPr>
        <p:txBody>
          <a:bodyPr/>
          <a:lstStyle/>
          <a:p>
            <a:pPr algn="ctr" eaLnBrk="1" hangingPunct="1"/>
            <a:r>
              <a:rPr lang="en-US" sz="4100" dirty="0" smtClean="0"/>
              <a:t/>
            </a:r>
            <a:br>
              <a:rPr lang="en-US" sz="4100" dirty="0" smtClean="0"/>
            </a:br>
            <a:r>
              <a:rPr lang="en-US" sz="4100" dirty="0" smtClean="0"/>
              <a:t>“</a:t>
            </a:r>
            <a:r>
              <a:rPr lang="en-US" sz="6000" dirty="0" smtClean="0">
                <a:solidFill>
                  <a:srgbClr val="0033CC"/>
                </a:solidFill>
              </a:rPr>
              <a:t>breath to breath”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Automatic Targeting </a:t>
            </a:r>
            <a:r>
              <a:rPr lang="en-US" dirty="0" smtClean="0"/>
              <a:t>Scheme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hlink"/>
                </a:solidFill>
              </a:rPr>
              <a:t>(breath </a:t>
            </a:r>
            <a:r>
              <a:rPr lang="en-US" dirty="0" smtClean="0">
                <a:solidFill>
                  <a:schemeClr val="hlink"/>
                </a:solidFill>
              </a:rPr>
              <a:t>to breath)</a:t>
            </a:r>
          </a:p>
        </p:txBody>
      </p:sp>
      <p:sp>
        <p:nvSpPr>
          <p:cNvPr id="356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8077200" cy="38862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en-US" u="sng" dirty="0" smtClean="0"/>
              <a:t>Pressure limited &amp; </a:t>
            </a:r>
            <a:r>
              <a:rPr lang="en-US" u="sng" dirty="0" smtClean="0">
                <a:solidFill>
                  <a:srgbClr val="FF0000"/>
                </a:solidFill>
              </a:rPr>
              <a:t>Time cycled</a:t>
            </a:r>
            <a:r>
              <a:rPr lang="en-US" u="sng" dirty="0" smtClean="0"/>
              <a:t> with     </a:t>
            </a:r>
          </a:p>
          <a:p>
            <a:pPr marL="0" indent="0" eaLnBrk="1" hangingPunct="1">
              <a:buNone/>
            </a:pPr>
            <a:r>
              <a:rPr lang="en-US" dirty="0" smtClean="0"/>
              <a:t>                                 </a:t>
            </a:r>
            <a:r>
              <a:rPr lang="en-US" u="sng" dirty="0" smtClean="0"/>
              <a:t>volume guarantee</a:t>
            </a:r>
          </a:p>
          <a:p>
            <a:pPr eaLnBrk="1" hangingPunct="1"/>
            <a:endParaRPr lang="en-US" u="sng" dirty="0" smtClean="0"/>
          </a:p>
          <a:p>
            <a:pPr marL="514350" indent="-514350" eaLnBrk="1" hangingPunct="1">
              <a:buFont typeface="Wingdings" pitchFamily="2" charset="2"/>
              <a:buAutoNum type="arabicPeriod" startAt="2"/>
            </a:pPr>
            <a:r>
              <a:rPr lang="en-US" u="sng" dirty="0" smtClean="0"/>
              <a:t>Pressure limited &amp; </a:t>
            </a:r>
            <a:r>
              <a:rPr lang="en-US" u="sng" dirty="0" smtClean="0">
                <a:solidFill>
                  <a:srgbClr val="FF0000"/>
                </a:solidFill>
              </a:rPr>
              <a:t>Flow Cycled</a:t>
            </a:r>
            <a:r>
              <a:rPr lang="en-US" u="sng" dirty="0" smtClean="0"/>
              <a:t> with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u="sng" dirty="0" smtClean="0"/>
              <a:t>volume guarantee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Automatic Targeting </a:t>
            </a:r>
            <a:r>
              <a:rPr lang="en-US" dirty="0" smtClean="0"/>
              <a:t>Scheme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hlink"/>
                </a:solidFill>
              </a:rPr>
              <a:t>(breath </a:t>
            </a:r>
            <a:r>
              <a:rPr lang="en-US" dirty="0" smtClean="0">
                <a:solidFill>
                  <a:schemeClr val="hlink"/>
                </a:solidFill>
              </a:rPr>
              <a:t>to breath)</a:t>
            </a:r>
          </a:p>
        </p:txBody>
      </p:sp>
      <p:sp>
        <p:nvSpPr>
          <p:cNvPr id="357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1.  </a:t>
            </a:r>
            <a:r>
              <a:rPr lang="en-US" sz="3600" u="sng" dirty="0" smtClean="0"/>
              <a:t>Pressure limited &amp; </a:t>
            </a:r>
            <a:r>
              <a:rPr lang="en-US" sz="3600" u="sng" dirty="0" smtClean="0">
                <a:solidFill>
                  <a:srgbClr val="FF0000"/>
                </a:solidFill>
              </a:rPr>
              <a:t>Time cycled</a:t>
            </a:r>
            <a:r>
              <a:rPr lang="en-US" sz="3600" u="sng" dirty="0" smtClean="0"/>
              <a:t> with volume targeted</a:t>
            </a:r>
          </a:p>
          <a:p>
            <a:pPr lvl="1" eaLnBrk="1" hangingPunct="1"/>
            <a:r>
              <a:rPr lang="en-US" dirty="0" smtClean="0"/>
              <a:t>PRVC </a:t>
            </a:r>
            <a:r>
              <a:rPr lang="en-US" dirty="0" smtClean="0"/>
              <a:t>– Pressure Regulated Volume Control (Servo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Auto-flow – (</a:t>
            </a:r>
            <a:r>
              <a:rPr lang="en-US" dirty="0" err="1" smtClean="0"/>
              <a:t>Drager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VC+ - Volume Control Plus  (NPB 840)</a:t>
            </a:r>
          </a:p>
          <a:p>
            <a:pPr lvl="1" eaLnBrk="1" hangingPunct="1"/>
            <a:r>
              <a:rPr lang="en-US" dirty="0" smtClean="0"/>
              <a:t>APV – Adaptive Pressure Ventilation (Hamilton Galileo)</a:t>
            </a:r>
          </a:p>
          <a:p>
            <a:pPr lvl="1" eaLnBrk="1" hangingPunct="1"/>
            <a:r>
              <a:rPr lang="en-US" dirty="0" smtClean="0"/>
              <a:t>VPC – Variable Pressure Control (</a:t>
            </a:r>
            <a:r>
              <a:rPr lang="en-US" dirty="0" err="1" smtClean="0"/>
              <a:t>Venturi</a:t>
            </a:r>
            <a:r>
              <a:rPr lang="en-US" dirty="0" smtClean="0"/>
              <a:t> Vent)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251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Targeting Breath to breath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2819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seen 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with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 compliance or increasing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Pressure increases 1 – 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cm 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 breath to target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pressure.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251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Targeting Breath to breath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28600" y="2133600"/>
            <a:ext cx="2819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Effects of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compliance or improving resistance</a:t>
            </a:r>
          </a:p>
          <a:p>
            <a:pPr algn="l" eaLnBrk="1" hangingPunct="1">
              <a:spcBef>
                <a:spcPct val="5000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Pressure decreases 1 – 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cm 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 breath to maintain target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0"/>
            <a:ext cx="605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" y="1609990"/>
            <a:ext cx="8001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D2711"/>
                </a:solidFill>
              </a:rPr>
              <a:t>Dyspnea on exertion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Abnormal </a:t>
            </a:r>
            <a:r>
              <a:rPr lang="en-US" sz="2800" dirty="0" smtClean="0"/>
              <a:t>PFT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/>
              <a:t>Decreased FVC, FEV1 &amp; flows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/>
              <a:t>Increased RV, FRC &amp; RV/TLC ratio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D2711"/>
                </a:solidFill>
              </a:rPr>
              <a:t>Cough</a:t>
            </a:r>
            <a:r>
              <a:rPr lang="en-US" sz="2800" dirty="0" smtClean="0"/>
              <a:t> </a:t>
            </a:r>
            <a:r>
              <a:rPr lang="en-US" sz="2800" dirty="0" smtClean="0"/>
              <a:t>&amp; </a:t>
            </a:r>
            <a:r>
              <a:rPr lang="en-US" sz="2800" dirty="0" smtClean="0">
                <a:solidFill>
                  <a:srgbClr val="FD2711"/>
                </a:solidFill>
              </a:rPr>
              <a:t>sputum production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Wheezing</a:t>
            </a:r>
            <a:r>
              <a:rPr lang="en-US" sz="2800" dirty="0" smtClean="0"/>
              <a:t>, crackles, rhonchi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AmLessory</a:t>
            </a:r>
            <a:r>
              <a:rPr lang="en-US" sz="2800" dirty="0" smtClean="0"/>
              <a:t> </a:t>
            </a:r>
            <a:r>
              <a:rPr lang="en-US" sz="2800" dirty="0" smtClean="0"/>
              <a:t>muscle use &amp; tripod 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Pursed </a:t>
            </a:r>
            <a:r>
              <a:rPr lang="en-US" sz="2800" dirty="0" smtClean="0"/>
              <a:t>lip breathing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Barrel </a:t>
            </a:r>
            <a:r>
              <a:rPr lang="en-US" sz="2800" dirty="0" smtClean="0"/>
              <a:t>chest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i="1" dirty="0" smtClean="0"/>
              <a:t>Decreased</a:t>
            </a:r>
            <a:r>
              <a:rPr lang="en-US" sz="2800" dirty="0" smtClean="0"/>
              <a:t>  - breath &amp; heart sounds, tactile &amp; vocal fremitus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Hyperresonant</a:t>
            </a:r>
            <a:r>
              <a:rPr lang="en-US" sz="2800" dirty="0" smtClean="0"/>
              <a:t> percussion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229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C.O.P.D. - SIGNS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SYMPTOMS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With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Auto-flow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turned on there is an automatic change to decelerating flow and free breathing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57200" y="4800600"/>
            <a:ext cx="8458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Assist control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Pressure ventilation with target volume and maximum pressure limit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Machine pressure level change (#3) caused by tidal volume change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Spontaneous efforts are possible during mandatory inspiration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72845" y="39329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Volume Control Plus or Auto-flow (CMV or IMV)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Automatic Targeting </a:t>
            </a:r>
            <a:r>
              <a:rPr lang="en-US" dirty="0" smtClean="0"/>
              <a:t>Scheme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hlink"/>
                </a:solidFill>
              </a:rPr>
              <a:t>(breath </a:t>
            </a:r>
            <a:r>
              <a:rPr lang="en-US" dirty="0" smtClean="0">
                <a:solidFill>
                  <a:schemeClr val="hlink"/>
                </a:solidFill>
              </a:rPr>
              <a:t>to </a:t>
            </a:r>
            <a:r>
              <a:rPr lang="en-US" dirty="0" smtClean="0">
                <a:solidFill>
                  <a:schemeClr val="hlink"/>
                </a:solidFill>
              </a:rPr>
              <a:t>breath)</a:t>
            </a:r>
            <a:r>
              <a:rPr lang="en-US" sz="1800" i="1" dirty="0" smtClean="0"/>
              <a:t>Time-cycled</a:t>
            </a:r>
            <a:endParaRPr lang="en-US" sz="1800" i="1" dirty="0" smtClean="0"/>
          </a:p>
        </p:txBody>
      </p:sp>
      <p:sp>
        <p:nvSpPr>
          <p:cNvPr id="362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191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Advantages</a:t>
            </a:r>
          </a:p>
          <a:p>
            <a:pPr lvl="1" eaLnBrk="1" hangingPunct="1"/>
            <a:r>
              <a:rPr lang="en-US" dirty="0" smtClean="0"/>
              <a:t>Targeted tidal volume in pressure </a:t>
            </a:r>
            <a:r>
              <a:rPr lang="en-US" dirty="0" smtClean="0"/>
              <a:t>ventilation.</a:t>
            </a:r>
            <a:endParaRPr lang="en-US" dirty="0" smtClean="0"/>
          </a:p>
          <a:p>
            <a:pPr lvl="1" eaLnBrk="1" hangingPunct="1"/>
            <a:r>
              <a:rPr lang="en-US" dirty="0" smtClean="0"/>
              <a:t>Automatic weaning of pressure level to lowest setting needed to maintain V</a:t>
            </a:r>
            <a:r>
              <a:rPr lang="en-US" baseline="-25000" dirty="0" smtClean="0"/>
              <a:t>t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sz="3600" b="1" dirty="0" smtClean="0"/>
              <a:t>Settings</a:t>
            </a:r>
            <a:endParaRPr lang="en-US" sz="3600" b="1" dirty="0" smtClean="0"/>
          </a:p>
          <a:p>
            <a:pPr lvl="1" eaLnBrk="1" hangingPunct="1"/>
            <a:r>
              <a:rPr lang="en-US" dirty="0" smtClean="0"/>
              <a:t>Minimal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&amp; Max.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(if available</a:t>
            </a:r>
            <a:r>
              <a:rPr lang="en-US" dirty="0" smtClean="0"/>
              <a:t>).</a:t>
            </a:r>
            <a:endParaRPr lang="en-US" dirty="0" smtClean="0"/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High pressure alarm (machine can increase pressure to 5 </a:t>
            </a:r>
            <a:r>
              <a:rPr lang="en-US" b="1" dirty="0" smtClean="0">
                <a:solidFill>
                  <a:srgbClr val="FF0000"/>
                </a:solidFill>
              </a:rPr>
              <a:t>cm 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O </a:t>
            </a:r>
            <a:r>
              <a:rPr lang="en-US" b="1" dirty="0" smtClean="0">
                <a:solidFill>
                  <a:srgbClr val="FF0000"/>
                </a:solidFill>
              </a:rPr>
              <a:t>below this point</a:t>
            </a:r>
            <a:r>
              <a:rPr lang="en-US" b="1" dirty="0" smtClean="0">
                <a:solidFill>
                  <a:srgbClr val="FF0000"/>
                </a:solidFill>
              </a:rPr>
              <a:t>).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 smtClean="0"/>
              <a:t>Frequency, pressure limit &amp; inspiratory </a:t>
            </a:r>
            <a:r>
              <a:rPr lang="en-US" dirty="0" smtClean="0"/>
              <a:t>time.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How to set </a:t>
            </a:r>
            <a:r>
              <a:rPr lang="en-US" sz="3600" dirty="0" smtClean="0"/>
              <a:t>up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PRVC, VC+ &amp; Autoflow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63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69912" y="1524000"/>
            <a:ext cx="8421688" cy="5105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Mode </a:t>
            </a:r>
            <a:r>
              <a:rPr lang="en-US" sz="2400" dirty="0" smtClean="0"/>
              <a:t>– machine (CMV or SIMV</a:t>
            </a:r>
            <a:r>
              <a:rPr lang="en-US" sz="2400" dirty="0" smtClean="0"/>
              <a:t>).  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Trigger to inspiration – machine or patient </a:t>
            </a:r>
            <a:r>
              <a:rPr lang="en-US" sz="1800" dirty="0" smtClean="0"/>
              <a:t>(flow or pressure</a:t>
            </a:r>
            <a:r>
              <a:rPr lang="en-US" sz="1800" dirty="0" smtClean="0"/>
              <a:t>).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Inspiratory Phase: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Volume – target set with minimal </a:t>
            </a:r>
            <a:r>
              <a:rPr lang="en-US" sz="1800" dirty="0" smtClean="0"/>
              <a:t>variation.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Pressure – </a:t>
            </a:r>
            <a:r>
              <a:rPr lang="en-US" sz="1800" b="1" u="sng" dirty="0" smtClean="0"/>
              <a:t>Maximum set</a:t>
            </a:r>
            <a:r>
              <a:rPr lang="en-US" sz="1800" b="1" dirty="0" smtClean="0"/>
              <a:t>  </a:t>
            </a:r>
            <a:r>
              <a:rPr lang="en-US" sz="1800" dirty="0" smtClean="0"/>
              <a:t>but otherwise varied by machine to maintain </a:t>
            </a:r>
            <a:r>
              <a:rPr lang="en-US" sz="1800" dirty="0" err="1" smtClean="0"/>
              <a:t>Vt</a:t>
            </a:r>
            <a:r>
              <a:rPr lang="en-US" sz="1800" dirty="0" smtClean="0"/>
              <a:t> or minute ventilation   (limit and alarm</a:t>
            </a:r>
            <a:r>
              <a:rPr lang="en-US" sz="1800" dirty="0" smtClean="0"/>
              <a:t>).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Rate – minimum </a:t>
            </a:r>
            <a:r>
              <a:rPr lang="en-US" sz="1800" dirty="0" smtClean="0"/>
              <a:t>set.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Ti</a:t>
            </a:r>
            <a:r>
              <a:rPr lang="en-US" sz="1800" dirty="0" smtClean="0"/>
              <a:t> – </a:t>
            </a:r>
            <a:r>
              <a:rPr lang="en-US" sz="1800" dirty="0" smtClean="0"/>
              <a:t>set.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Flow </a:t>
            </a:r>
            <a:r>
              <a:rPr lang="en-US" sz="1800" dirty="0" smtClean="0"/>
              <a:t>– variable.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Waveform </a:t>
            </a:r>
            <a:r>
              <a:rPr lang="en-US" sz="1800" dirty="0" smtClean="0"/>
              <a:t>– variable.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I:E – </a:t>
            </a:r>
            <a:r>
              <a:rPr lang="en-US" sz="1800" dirty="0" smtClean="0"/>
              <a:t>variable.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Cycle to exhalation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Should be </a:t>
            </a:r>
            <a:r>
              <a:rPr lang="en-US" sz="1800" dirty="0" smtClean="0"/>
              <a:t>time.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Will be pressure if pressure &gt; high pressure alarm </a:t>
            </a:r>
            <a:r>
              <a:rPr lang="en-US" sz="1800" dirty="0" smtClean="0"/>
              <a:t>setting.</a:t>
            </a:r>
            <a:endParaRPr lang="en-US" sz="1800" dirty="0" smtClean="0"/>
          </a:p>
          <a:p>
            <a:pPr lvl="3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“Volume not constant” alarm will activate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D2711"/>
                </a:solidFill>
              </a:rPr>
              <a:t>ALARM: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D2711"/>
                </a:solidFill>
              </a:rPr>
              <a:t>“</a:t>
            </a:r>
            <a:r>
              <a:rPr lang="en-US" i="1" dirty="0" smtClean="0">
                <a:solidFill>
                  <a:srgbClr val="FD2711"/>
                </a:solidFill>
              </a:rPr>
              <a:t>Volume not constant</a:t>
            </a:r>
            <a:r>
              <a:rPr lang="en-US" dirty="0" smtClean="0">
                <a:solidFill>
                  <a:srgbClr val="FD2711"/>
                </a:solidFill>
              </a:rPr>
              <a:t>”</a:t>
            </a:r>
          </a:p>
        </p:txBody>
      </p:sp>
      <p:sp>
        <p:nvSpPr>
          <p:cNvPr id="160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80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causes it?</a:t>
            </a:r>
          </a:p>
          <a:p>
            <a:pPr lvl="1" eaLnBrk="1" hangingPunct="1"/>
            <a:r>
              <a:rPr lang="en-US" sz="3200" dirty="0" smtClean="0"/>
              <a:t>Changes </a:t>
            </a:r>
            <a:r>
              <a:rPr lang="en-US" sz="3200" dirty="0" smtClean="0"/>
              <a:t>in compliance, resistance, secretions….  Anything requiring a higher pressure to deliver the set volume target.</a:t>
            </a:r>
          </a:p>
          <a:p>
            <a:pPr lvl="1" eaLnBrk="1" hangingPunct="1"/>
            <a:r>
              <a:rPr lang="en-US" sz="3200" dirty="0" smtClean="0"/>
              <a:t>Set </a:t>
            </a:r>
            <a:r>
              <a:rPr lang="en-US" sz="3200" dirty="0" smtClean="0"/>
              <a:t>volume cannot be delivered within the pressure limit that is set by the practitioner</a:t>
            </a:r>
          </a:p>
          <a:p>
            <a:pPr lvl="1" eaLnBrk="1" hangingPunct="1"/>
            <a:r>
              <a:rPr lang="en-US" sz="3200" dirty="0" smtClean="0"/>
              <a:t>Pressure </a:t>
            </a:r>
            <a:r>
              <a:rPr lang="en-US" sz="3200" dirty="0" smtClean="0"/>
              <a:t>limit is usually 3 – 5 </a:t>
            </a:r>
            <a:r>
              <a:rPr lang="en-US" sz="3200" dirty="0" smtClean="0"/>
              <a:t>cm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</a:t>
            </a:r>
            <a:r>
              <a:rPr lang="en-US" sz="3200" dirty="0" smtClean="0"/>
              <a:t>below the high pressure alarm setting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D2711"/>
                </a:solidFill>
              </a:rPr>
              <a:t>ALARM:</a:t>
            </a:r>
            <a:r>
              <a:rPr lang="en-US" smtClean="0"/>
              <a:t>  </a:t>
            </a:r>
            <a:r>
              <a:rPr lang="en-US" smtClean="0">
                <a:solidFill>
                  <a:srgbClr val="FD2711"/>
                </a:solidFill>
              </a:rPr>
              <a:t>“</a:t>
            </a:r>
            <a:r>
              <a:rPr lang="en-US" i="1" smtClean="0">
                <a:solidFill>
                  <a:srgbClr val="FD2711"/>
                </a:solidFill>
              </a:rPr>
              <a:t>Volume not constant</a:t>
            </a:r>
            <a:r>
              <a:rPr lang="en-US" smtClean="0">
                <a:solidFill>
                  <a:srgbClr val="FD2711"/>
                </a:solidFill>
              </a:rPr>
              <a:t>”</a:t>
            </a:r>
          </a:p>
        </p:txBody>
      </p:sp>
      <p:sp>
        <p:nvSpPr>
          <p:cNvPr id="161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What can be done?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Check for tube placement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Check breath sounds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Secretions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Wheeze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Absent (effusion, </a:t>
            </a:r>
            <a:r>
              <a:rPr lang="en-US" sz="2800" dirty="0" smtClean="0"/>
              <a:t>pneumothorax)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Check for increased auto-PEEP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Check for agitation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Decrease the VT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Increase the pressure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72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Automatic Targeting </a:t>
            </a:r>
            <a:r>
              <a:rPr lang="en-US" dirty="0" smtClean="0"/>
              <a:t>Scheme</a:t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(breath </a:t>
            </a:r>
            <a:r>
              <a:rPr lang="en-US" dirty="0" smtClean="0">
                <a:solidFill>
                  <a:schemeClr val="hlink"/>
                </a:solidFill>
              </a:rPr>
              <a:t>to breath)</a:t>
            </a:r>
            <a:r>
              <a:rPr lang="en-US" sz="3200" dirty="0" smtClean="0"/>
              <a:t> </a:t>
            </a:r>
            <a:r>
              <a:rPr lang="en-US" sz="1800" i="1" dirty="0" smtClean="0"/>
              <a:t>Time-cycled</a:t>
            </a:r>
            <a:endParaRPr lang="en-US" sz="1800" i="1" dirty="0" smtClean="0"/>
          </a:p>
        </p:txBody>
      </p:sp>
      <p:sp>
        <p:nvSpPr>
          <p:cNvPr id="365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Pitfalls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If </a:t>
            </a:r>
            <a:r>
              <a:rPr lang="en-US" sz="3200" dirty="0" smtClean="0"/>
              <a:t>patient demand increases 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</a:t>
            </a:r>
            <a:r>
              <a:rPr lang="en-US" sz="3200" dirty="0" smtClean="0"/>
              <a:t>increases)  due to disease or agitation the ventilator will decrease support.  In this instant the patient actually needs more support. </a:t>
            </a:r>
            <a:r>
              <a:rPr lang="en-US" sz="3200" i="1" dirty="0" smtClean="0">
                <a:solidFill>
                  <a:srgbClr val="FD2711"/>
                </a:solidFill>
              </a:rPr>
              <a:t>(runaway)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Reductions </a:t>
            </a:r>
            <a:r>
              <a:rPr lang="en-US" sz="3200" dirty="0" smtClean="0"/>
              <a:t>in pressure associated with improved compliance may cause oxygenation to decrease as mean airway pressure falls.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With </a:t>
            </a:r>
            <a:r>
              <a:rPr lang="en-US" sz="3200" dirty="0" smtClean="0"/>
              <a:t>disconnect some ventilators begin the ramping process over (840 does not</a:t>
            </a:r>
            <a:r>
              <a:rPr lang="en-US" sz="3200" dirty="0" smtClean="0"/>
              <a:t>).</a:t>
            </a:r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Automatic Targeting </a:t>
            </a:r>
            <a:r>
              <a:rPr lang="en-US" dirty="0" smtClean="0"/>
              <a:t>Scheme</a:t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(breath </a:t>
            </a:r>
            <a:r>
              <a:rPr lang="en-US" dirty="0" smtClean="0">
                <a:solidFill>
                  <a:schemeClr val="hlink"/>
                </a:solidFill>
              </a:rPr>
              <a:t>to breath)</a:t>
            </a:r>
          </a:p>
        </p:txBody>
      </p:sp>
      <p:sp>
        <p:nvSpPr>
          <p:cNvPr id="366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3586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2.  </a:t>
            </a:r>
            <a:r>
              <a:rPr lang="en-US" u="sng" dirty="0" smtClean="0"/>
              <a:t>Pressure limited &amp; </a:t>
            </a:r>
            <a:r>
              <a:rPr lang="en-US" u="sng" dirty="0" smtClean="0">
                <a:solidFill>
                  <a:srgbClr val="FF0000"/>
                </a:solidFill>
              </a:rPr>
              <a:t>Flow Cycled</a:t>
            </a:r>
            <a:r>
              <a:rPr lang="en-US" u="sng" dirty="0" smtClean="0"/>
              <a:t> with volume targeted</a:t>
            </a:r>
          </a:p>
          <a:p>
            <a:pPr eaLnBrk="1" hangingPunct="1"/>
            <a:endParaRPr lang="en-US" u="sng" dirty="0" smtClean="0"/>
          </a:p>
          <a:p>
            <a:pPr lvl="1" eaLnBrk="1" hangingPunct="1"/>
            <a:r>
              <a:rPr lang="en-US" dirty="0" smtClean="0"/>
              <a:t>VS – Volume Support (Servo 300 &amp; NPB 840)</a:t>
            </a:r>
          </a:p>
          <a:p>
            <a:pPr lvl="1" eaLnBrk="1" hangingPunct="1"/>
            <a:r>
              <a:rPr lang="en-US" dirty="0" smtClean="0"/>
              <a:t>VPS – Variable Pressure Support (</a:t>
            </a:r>
            <a:r>
              <a:rPr lang="en-US" dirty="0" err="1" smtClean="0"/>
              <a:t>Venturi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Smart Care - </a:t>
            </a:r>
            <a:r>
              <a:rPr lang="en-US" dirty="0" err="1" smtClean="0"/>
              <a:t>Drager</a:t>
            </a: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4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Volume Support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support with volume target &amp; maximum pressure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1"/>
            <a:ext cx="8001000" cy="129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Automatic Targeting </a:t>
            </a:r>
            <a:r>
              <a:rPr lang="en-US" sz="4000" dirty="0" smtClean="0"/>
              <a:t>Scheme </a:t>
            </a:r>
            <a:r>
              <a:rPr lang="en-US" sz="4000" dirty="0" smtClean="0">
                <a:solidFill>
                  <a:schemeClr val="hlink"/>
                </a:solidFill>
              </a:rPr>
              <a:t>(breath </a:t>
            </a:r>
            <a:r>
              <a:rPr lang="en-US" sz="4000" dirty="0" smtClean="0">
                <a:solidFill>
                  <a:schemeClr val="hlink"/>
                </a:solidFill>
              </a:rPr>
              <a:t>to breath)</a:t>
            </a:r>
            <a:r>
              <a:rPr lang="en-US" sz="3200" dirty="0" smtClean="0"/>
              <a:t> </a:t>
            </a:r>
            <a:r>
              <a:rPr lang="en-US" sz="1800" i="1" dirty="0" smtClean="0"/>
              <a:t>Flow-cycled</a:t>
            </a:r>
            <a:endParaRPr lang="en-US" sz="1800" i="1" dirty="0" smtClean="0"/>
          </a:p>
        </p:txBody>
      </p:sp>
      <p:sp>
        <p:nvSpPr>
          <p:cNvPr id="368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54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Targeted </a:t>
            </a:r>
            <a:r>
              <a:rPr lang="en-US" sz="3600" dirty="0" smtClean="0"/>
              <a:t>tidal volume in pressure support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Automatic </a:t>
            </a:r>
            <a:r>
              <a:rPr lang="en-US" sz="3600" dirty="0" smtClean="0"/>
              <a:t>weaning of PSV as patient is able to assume more WOB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45690" y="1565787"/>
            <a:ext cx="7467600" cy="5257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Abnormal </a:t>
            </a:r>
            <a:r>
              <a:rPr lang="en-US" sz="3200" dirty="0" smtClean="0"/>
              <a:t>ABG </a:t>
            </a:r>
          </a:p>
          <a:p>
            <a:pPr lvl="1" eaLnBrk="1" hangingPunct="1"/>
            <a:r>
              <a:rPr lang="en-US" dirty="0" smtClean="0"/>
              <a:t>Chronic ventilatory failure</a:t>
            </a:r>
          </a:p>
          <a:p>
            <a:pPr lvl="1" eaLnBrk="1" hangingPunct="1"/>
            <a:r>
              <a:rPr lang="en-US" dirty="0" smtClean="0"/>
              <a:t>Chronic hypoxemia</a:t>
            </a:r>
          </a:p>
          <a:p>
            <a:pPr eaLnBrk="1" hangingPunct="1"/>
            <a:r>
              <a:rPr lang="en-US" sz="3200" dirty="0" smtClean="0"/>
              <a:t>Abnormal </a:t>
            </a:r>
            <a:r>
              <a:rPr lang="en-US" sz="3200" dirty="0" smtClean="0"/>
              <a:t>x-ray *</a:t>
            </a:r>
          </a:p>
          <a:p>
            <a:pPr lvl="1" eaLnBrk="1" hangingPunct="1"/>
            <a:r>
              <a:rPr lang="en-US" dirty="0" smtClean="0"/>
              <a:t>Flattened diaphragms</a:t>
            </a:r>
          </a:p>
          <a:p>
            <a:pPr lvl="1" eaLnBrk="1" hangingPunct="1"/>
            <a:r>
              <a:rPr lang="en-US" dirty="0" err="1" smtClean="0"/>
              <a:t>Hyperlucent</a:t>
            </a:r>
            <a:r>
              <a:rPr lang="en-US" dirty="0" smtClean="0"/>
              <a:t> lung fields</a:t>
            </a:r>
          </a:p>
          <a:p>
            <a:pPr lvl="1" eaLnBrk="1" hangingPunct="1"/>
            <a:r>
              <a:rPr lang="en-US" dirty="0" smtClean="0"/>
              <a:t>Long narrow heart</a:t>
            </a:r>
          </a:p>
          <a:p>
            <a:pPr lvl="1" eaLnBrk="1" hangingPunct="1"/>
            <a:r>
              <a:rPr lang="en-US" dirty="0" smtClean="0"/>
              <a:t>Flattened ribs</a:t>
            </a:r>
          </a:p>
          <a:p>
            <a:pPr lvl="1" eaLnBrk="1" hangingPunct="1"/>
            <a:r>
              <a:rPr lang="en-US" dirty="0" smtClean="0"/>
              <a:t>Increased retrosternal air space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C.O.P.D. - SIGNS &amp; SYMPTOMS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1"/>
            <a:ext cx="8001000" cy="129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Automatic Targeting </a:t>
            </a:r>
            <a:r>
              <a:rPr lang="en-US" sz="4000" dirty="0" smtClean="0"/>
              <a:t>Scheme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>
                <a:solidFill>
                  <a:schemeClr val="hlink"/>
                </a:solidFill>
              </a:rPr>
              <a:t>(</a:t>
            </a:r>
            <a:r>
              <a:rPr lang="en-US" sz="4000" dirty="0" smtClean="0">
                <a:solidFill>
                  <a:schemeClr val="hlink"/>
                </a:solidFill>
              </a:rPr>
              <a:t>b</a:t>
            </a:r>
            <a:r>
              <a:rPr lang="en-US" sz="4000" dirty="0" smtClean="0">
                <a:solidFill>
                  <a:schemeClr val="hlink"/>
                </a:solidFill>
              </a:rPr>
              <a:t>reath </a:t>
            </a:r>
            <a:r>
              <a:rPr lang="en-US" sz="4000" dirty="0" smtClean="0">
                <a:solidFill>
                  <a:schemeClr val="hlink"/>
                </a:solidFill>
              </a:rPr>
              <a:t>to breath)</a:t>
            </a:r>
            <a:r>
              <a:rPr lang="en-US" sz="3200" dirty="0" smtClean="0"/>
              <a:t> </a:t>
            </a:r>
            <a:r>
              <a:rPr lang="en-US" sz="1800" i="1" dirty="0" smtClean="0"/>
              <a:t>Flow-cycled</a:t>
            </a:r>
            <a:endParaRPr lang="en-US" sz="1800" i="1" dirty="0" smtClean="0"/>
          </a:p>
        </p:txBody>
      </p:sp>
      <p:sp>
        <p:nvSpPr>
          <p:cNvPr id="467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535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Settings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Minimum </a:t>
            </a:r>
            <a:r>
              <a:rPr lang="en-US" dirty="0" smtClean="0"/>
              <a:t>tidal volume (may actually set by minute volume/frequency controls on Servo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High </a:t>
            </a:r>
            <a:r>
              <a:rPr lang="en-US" dirty="0" smtClean="0"/>
              <a:t>pressure alarm (ventilator can increase pressure support to 5 </a:t>
            </a:r>
            <a:r>
              <a:rPr lang="en-US" dirty="0" smtClean="0"/>
              <a:t>cm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/>
              <a:t>below this value)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Frequency </a:t>
            </a:r>
            <a:r>
              <a:rPr lang="en-US" dirty="0" smtClean="0"/>
              <a:t>and tidal volume settings need to be based on proper values for this patient.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/>
              <a:t>Minimum rate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/>
              <a:t>NOTE:  </a:t>
            </a:r>
            <a:r>
              <a:rPr lang="en-US" sz="2800" dirty="0" smtClean="0">
                <a:solidFill>
                  <a:srgbClr val="FF0000"/>
                </a:solidFill>
              </a:rPr>
              <a:t>On some </a:t>
            </a:r>
            <a:r>
              <a:rPr lang="en-US" sz="2800" dirty="0" smtClean="0">
                <a:solidFill>
                  <a:srgbClr val="FF0000"/>
                </a:solidFill>
              </a:rPr>
              <a:t>vents </a:t>
            </a:r>
            <a:r>
              <a:rPr lang="en-US" sz="2800" dirty="0" smtClean="0">
                <a:solidFill>
                  <a:srgbClr val="FF0000"/>
                </a:solidFill>
              </a:rPr>
              <a:t>tidal volume </a:t>
            </a:r>
            <a:r>
              <a:rPr lang="en-US" sz="2800" dirty="0" smtClean="0">
                <a:solidFill>
                  <a:srgbClr val="FF0000"/>
                </a:solidFill>
              </a:rPr>
              <a:t>may </a:t>
            </a:r>
            <a:r>
              <a:rPr lang="en-US" sz="2800" dirty="0" smtClean="0">
                <a:solidFill>
                  <a:srgbClr val="FF0000"/>
                </a:solidFill>
              </a:rPr>
              <a:t>increase up to 150% of set to maintain </a:t>
            </a:r>
            <a:r>
              <a:rPr lang="en-US" sz="2800" dirty="0" smtClean="0">
                <a:solidFill>
                  <a:srgbClr val="FF0000"/>
                </a:solidFill>
              </a:rPr>
              <a:t>minute ventilation in the face </a:t>
            </a:r>
            <a:r>
              <a:rPr lang="en-US" sz="2800" dirty="0" smtClean="0">
                <a:solidFill>
                  <a:srgbClr val="FF0000"/>
                </a:solidFill>
              </a:rPr>
              <a:t>of low rate.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861304"/>
            <a:ext cx="8001000" cy="4495800"/>
          </a:xfrm>
        </p:spPr>
        <p:txBody>
          <a:bodyPr/>
          <a:lstStyle/>
          <a:p>
            <a:pPr marL="738188" lvl="1" indent="-679450" eaLnBrk="1" hangingPunct="1"/>
            <a:r>
              <a:rPr lang="en-US" sz="3200" b="1" dirty="0" smtClean="0"/>
              <a:t>Breath type</a:t>
            </a:r>
            <a:r>
              <a:rPr lang="en-US" sz="3200" dirty="0" smtClean="0"/>
              <a:t> – </a:t>
            </a:r>
            <a:r>
              <a:rPr lang="en-US" sz="3200" dirty="0" smtClean="0"/>
              <a:t>Spontaneous Supported </a:t>
            </a:r>
            <a:endParaRPr lang="en-US" sz="3200" dirty="0" smtClean="0"/>
          </a:p>
          <a:p>
            <a:pPr marL="738188" lvl="1" indent="-679450" eaLnBrk="1" hangingPunct="1"/>
            <a:r>
              <a:rPr lang="en-US" sz="3200" b="1" dirty="0" smtClean="0"/>
              <a:t>Trigger to inspiration</a:t>
            </a:r>
            <a:r>
              <a:rPr lang="en-US" sz="3200" dirty="0" smtClean="0"/>
              <a:t> – </a:t>
            </a:r>
            <a:r>
              <a:rPr lang="en-US" sz="3200" dirty="0" smtClean="0"/>
              <a:t>Patient</a:t>
            </a:r>
            <a:endParaRPr lang="en-US" sz="3200" dirty="0" smtClean="0"/>
          </a:p>
          <a:p>
            <a:pPr marL="738188" lvl="1" indent="-679450" eaLnBrk="1" hangingPunct="1"/>
            <a:r>
              <a:rPr lang="en-US" sz="3200" b="1" dirty="0" smtClean="0"/>
              <a:t>Cycle to exhalation </a:t>
            </a:r>
          </a:p>
          <a:p>
            <a:pPr marL="738188" lvl="2" indent="-679450" eaLnBrk="1" hangingPunct="1"/>
            <a:r>
              <a:rPr lang="en-US" sz="3200" dirty="0" smtClean="0">
                <a:solidFill>
                  <a:srgbClr val="FD2711"/>
                </a:solidFill>
              </a:rPr>
              <a:t>Should be flow cycled</a:t>
            </a:r>
          </a:p>
          <a:p>
            <a:pPr marL="738188" lvl="2" indent="-679450" eaLnBrk="1" hangingPunct="1"/>
            <a:r>
              <a:rPr lang="en-US" sz="3200" dirty="0" smtClean="0"/>
              <a:t>Back-up cycle</a:t>
            </a:r>
          </a:p>
          <a:p>
            <a:pPr marL="738188" lvl="3" indent="-679450" eaLnBrk="1" hangingPunct="1"/>
            <a:r>
              <a:rPr lang="en-US" sz="2800" dirty="0" smtClean="0"/>
              <a:t>Will time cycle at 80% of TCT</a:t>
            </a:r>
          </a:p>
          <a:p>
            <a:pPr marL="738188" lvl="3" indent="-679450" eaLnBrk="1" hangingPunct="1"/>
            <a:r>
              <a:rPr lang="en-US" sz="2800" dirty="0" smtClean="0"/>
              <a:t>Will pressure cycle if machine reaches 5 </a:t>
            </a:r>
            <a:r>
              <a:rPr lang="en-US" sz="2800" dirty="0" smtClean="0"/>
              <a:t>cm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</a:t>
            </a:r>
            <a:r>
              <a:rPr lang="en-US" sz="2800" dirty="0" smtClean="0">
                <a:solidFill>
                  <a:srgbClr val="FD2711"/>
                </a:solidFill>
              </a:rPr>
              <a:t>above</a:t>
            </a:r>
            <a:r>
              <a:rPr lang="en-US" sz="2800" dirty="0" smtClean="0"/>
              <a:t> high pressure limit</a:t>
            </a:r>
          </a:p>
        </p:txBody>
      </p:sp>
      <p:sp>
        <p:nvSpPr>
          <p:cNvPr id="167939" name="Text Box 5"/>
          <p:cNvSpPr txBox="1">
            <a:spLocks noChangeArrowheads="1"/>
          </p:cNvSpPr>
          <p:nvPr/>
        </p:nvSpPr>
        <p:spPr bwMode="auto">
          <a:xfrm>
            <a:off x="457200" y="76200"/>
            <a:ext cx="8458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</a:p>
          <a:p>
            <a:pPr eaLnBrk="1" hangingPunct="1">
              <a:spcBef>
                <a:spcPts val="0"/>
              </a:spcBef>
            </a:pPr>
            <a:r>
              <a:rPr lang="en-US" sz="44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(breath </a:t>
            </a:r>
            <a:r>
              <a:rPr lang="en-US" sz="44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breath)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2750"/>
            <a:ext cx="83058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Inspiratory </a:t>
            </a:r>
            <a:r>
              <a:rPr lang="en-US" b="1" dirty="0" smtClean="0"/>
              <a:t>Phase:</a:t>
            </a:r>
          </a:p>
          <a:p>
            <a:pPr lvl="2" eaLnBrk="1" hangingPunct="1"/>
            <a:r>
              <a:rPr lang="en-US" sz="2800" dirty="0" smtClean="0"/>
              <a:t>Volume – minimal variation (can increase if f decreases to maintain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Pressure </a:t>
            </a:r>
            <a:r>
              <a:rPr lang="en-US" sz="2800" dirty="0" smtClean="0"/>
              <a:t>– Maximum set  but otherwise varied by machine to maintain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or minute </a:t>
            </a:r>
            <a:r>
              <a:rPr lang="en-US" sz="2800" dirty="0" smtClean="0"/>
              <a:t>ventilation.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Rate </a:t>
            </a:r>
            <a:r>
              <a:rPr lang="en-US" sz="2800" dirty="0" smtClean="0"/>
              <a:t>– a target rate is set and if patient rate is &lt; target rate, the machine will increase </a:t>
            </a:r>
            <a:r>
              <a:rPr lang="en-US" sz="2800" dirty="0" smtClean="0"/>
              <a:t>PS level </a:t>
            </a:r>
            <a:r>
              <a:rPr lang="en-US" sz="2800" dirty="0" smtClean="0"/>
              <a:t>to increase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 smtClean="0"/>
              <a:t>(up to 150%) and maintain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.</a:t>
            </a:r>
            <a:endParaRPr lang="en-US" sz="2800" baseline="-25000" dirty="0" smtClean="0"/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838200" y="76200"/>
            <a:ext cx="8077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</a:p>
          <a:p>
            <a:pPr eaLnBrk="1" hangingPunct="1">
              <a:spcBef>
                <a:spcPts val="0"/>
              </a:spcBef>
            </a:pPr>
            <a:r>
              <a:rPr lang="en-US" sz="44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(breath </a:t>
            </a:r>
            <a:r>
              <a:rPr lang="en-US" sz="44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breath)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2750"/>
            <a:ext cx="8077200" cy="510665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Inspiratory </a:t>
            </a:r>
            <a:r>
              <a:rPr lang="en-US" sz="3600" b="1" dirty="0" smtClean="0"/>
              <a:t>Phase:</a:t>
            </a:r>
          </a:p>
          <a:p>
            <a:pPr lvl="2" eaLnBrk="1" hangingPunct="1"/>
            <a:r>
              <a:rPr lang="en-US" sz="3200" dirty="0" err="1" smtClean="0"/>
              <a:t>T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– set</a:t>
            </a:r>
          </a:p>
          <a:p>
            <a:pPr lvl="2" eaLnBrk="1" hangingPunct="1"/>
            <a:r>
              <a:rPr lang="en-US" sz="3200" dirty="0" smtClean="0"/>
              <a:t>Flow </a:t>
            </a:r>
            <a:r>
              <a:rPr lang="en-US" sz="3200" dirty="0" smtClean="0"/>
              <a:t>– variable</a:t>
            </a:r>
          </a:p>
          <a:p>
            <a:pPr lvl="2" eaLnBrk="1" hangingPunct="1"/>
            <a:r>
              <a:rPr lang="en-US" sz="3200" dirty="0" smtClean="0"/>
              <a:t>Waveform </a:t>
            </a:r>
            <a:r>
              <a:rPr lang="en-US" sz="3200" dirty="0" smtClean="0"/>
              <a:t>– variable</a:t>
            </a:r>
          </a:p>
          <a:p>
            <a:pPr lvl="2" eaLnBrk="1" hangingPunct="1"/>
            <a:r>
              <a:rPr lang="en-US" sz="3200" dirty="0" smtClean="0"/>
              <a:t>I:E </a:t>
            </a:r>
            <a:r>
              <a:rPr lang="en-US" sz="3200" dirty="0" smtClean="0"/>
              <a:t>– variable</a:t>
            </a:r>
          </a:p>
          <a:p>
            <a:pPr lvl="2" eaLnBrk="1" hangingPunct="1"/>
            <a:endParaRPr lang="en-US" sz="3200" dirty="0" smtClean="0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533400" y="76200"/>
            <a:ext cx="838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44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(breath </a:t>
            </a:r>
            <a:r>
              <a:rPr lang="en-US" sz="44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breath)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1"/>
            <a:ext cx="80772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Automatic Targeting </a:t>
            </a:r>
            <a:r>
              <a:rPr lang="en-US" sz="4000" dirty="0" smtClean="0"/>
              <a:t>Scheme</a:t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hlink"/>
                </a:solidFill>
              </a:rPr>
              <a:t>(breath </a:t>
            </a:r>
            <a:r>
              <a:rPr lang="en-US" sz="4000" dirty="0" smtClean="0">
                <a:solidFill>
                  <a:schemeClr val="hlink"/>
                </a:solidFill>
              </a:rPr>
              <a:t>to breath)</a:t>
            </a:r>
            <a:r>
              <a:rPr lang="en-US" sz="3200" dirty="0" smtClean="0"/>
              <a:t> </a:t>
            </a:r>
            <a:r>
              <a:rPr lang="en-US" sz="1800" i="1" dirty="0" smtClean="0"/>
              <a:t>Flow-cycled</a:t>
            </a:r>
            <a:endParaRPr lang="en-US" sz="1800" i="1" dirty="0" smtClean="0"/>
          </a:p>
        </p:txBody>
      </p:sp>
      <p:sp>
        <p:nvSpPr>
          <p:cNvPr id="370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Pitfalls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Patient’s may chose to do minimal work and remain at set V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PSV level required to </a:t>
            </a:r>
            <a:r>
              <a:rPr lang="en-US" sz="2400" dirty="0" smtClean="0"/>
              <a:t>maintain a tidal volume may </a:t>
            </a:r>
            <a:r>
              <a:rPr lang="en-US" sz="2400" dirty="0" smtClean="0"/>
              <a:t>result in </a:t>
            </a:r>
            <a:r>
              <a:rPr lang="en-US" sz="2400" dirty="0" smtClean="0"/>
              <a:t>auto-PEEP </a:t>
            </a:r>
            <a:r>
              <a:rPr lang="en-US" sz="2400" dirty="0" smtClean="0"/>
              <a:t>if patient becomes </a:t>
            </a:r>
            <a:r>
              <a:rPr lang="en-US" sz="2400" dirty="0" err="1" smtClean="0"/>
              <a:t>tachypneic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dirty="0" smtClean="0"/>
              <a:t>patient demand increases (increased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 </a:t>
            </a:r>
            <a:r>
              <a:rPr lang="en-US" sz="2400" dirty="0" smtClean="0"/>
              <a:t>due to agitation or disease, the ventilator decreases support.  In this case, the patient actually needs more support. </a:t>
            </a:r>
            <a:r>
              <a:rPr lang="en-US" sz="2400" dirty="0" smtClean="0">
                <a:solidFill>
                  <a:srgbClr val="FF0000"/>
                </a:solidFill>
              </a:rPr>
              <a:t>(runaway)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dirty="0" smtClean="0"/>
              <a:t>sedation reduces patient respiratory rate or auto-PEEP prevents triggering, a tidal volume of up to 150% of the set volume may be delivered.  This may lead to </a:t>
            </a:r>
            <a:r>
              <a:rPr lang="en-US" sz="2400" dirty="0" err="1" smtClean="0"/>
              <a:t>volutrauma</a:t>
            </a:r>
            <a:r>
              <a:rPr lang="en-US" sz="2400" dirty="0" smtClean="0"/>
              <a:t> or barotrauma.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924800" cy="2133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Targeting Scheme</a:t>
            </a:r>
          </a:p>
        </p:txBody>
      </p:sp>
      <p:sp>
        <p:nvSpPr>
          <p:cNvPr id="172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combinations”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Automatic Targeting </a:t>
            </a:r>
            <a:r>
              <a:rPr lang="en-US" dirty="0" smtClean="0"/>
              <a:t>Scheme</a:t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(combinations</a:t>
            </a:r>
            <a:r>
              <a:rPr lang="en-US" dirty="0" smtClean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372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3040063"/>
          </a:xfrm>
        </p:spPr>
        <p:txBody>
          <a:bodyPr/>
          <a:lstStyle/>
          <a:p>
            <a:pPr eaLnBrk="1" hangingPunct="1"/>
            <a:r>
              <a:rPr lang="en-US" sz="3600" u="sng" dirty="0" smtClean="0"/>
              <a:t>Pressure Limited &amp; </a:t>
            </a:r>
            <a:r>
              <a:rPr lang="en-US" sz="3600" u="sng" dirty="0" smtClean="0">
                <a:solidFill>
                  <a:srgbClr val="FF0000"/>
                </a:solidFill>
              </a:rPr>
              <a:t>Flow Cycled</a:t>
            </a:r>
            <a:r>
              <a:rPr lang="en-US" sz="3600" u="sng" dirty="0" smtClean="0"/>
              <a:t> </a:t>
            </a:r>
            <a:r>
              <a:rPr lang="en-US" sz="3600" i="1" u="sng" dirty="0" smtClean="0"/>
              <a:t>combined with</a:t>
            </a:r>
            <a:r>
              <a:rPr lang="en-US" sz="3600" u="sng" dirty="0" smtClean="0"/>
              <a:t> Pressure Limited &amp; </a:t>
            </a:r>
            <a:r>
              <a:rPr lang="en-US" sz="3600" u="sng" dirty="0" smtClean="0">
                <a:solidFill>
                  <a:srgbClr val="FF0000"/>
                </a:solidFill>
              </a:rPr>
              <a:t>Time Cycled</a:t>
            </a:r>
            <a:r>
              <a:rPr lang="en-US" sz="3600" u="sng" dirty="0" smtClean="0"/>
              <a:t> with a volume guarantee </a:t>
            </a:r>
          </a:p>
          <a:p>
            <a:pPr eaLnBrk="1" hangingPunct="1"/>
            <a:endParaRPr lang="en-US" sz="3600" u="sng" dirty="0" smtClean="0"/>
          </a:p>
          <a:p>
            <a:pPr lvl="1" eaLnBrk="1" hangingPunct="1"/>
            <a:r>
              <a:rPr lang="en-US" sz="3200" dirty="0" err="1" smtClean="0"/>
              <a:t>Automode</a:t>
            </a:r>
            <a:r>
              <a:rPr lang="en-US" sz="3200" dirty="0" smtClean="0"/>
              <a:t> – (Servo 300A</a:t>
            </a:r>
            <a:r>
              <a:rPr lang="en-US" sz="3200" dirty="0" smtClean="0"/>
              <a:t>)</a:t>
            </a:r>
          </a:p>
          <a:p>
            <a:pPr lvl="1" eaLnBrk="1" hangingPunct="1"/>
            <a:r>
              <a:rPr lang="en-US" sz="3200" dirty="0" smtClean="0"/>
              <a:t>Ventilator is pretty much retired.</a:t>
            </a:r>
            <a:endParaRPr lang="en-US" sz="32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Automatic Targeting Scheme     </a:t>
            </a:r>
            <a:r>
              <a:rPr lang="en-US" dirty="0" smtClean="0">
                <a:solidFill>
                  <a:srgbClr val="FF0000"/>
                </a:solidFill>
              </a:rPr>
              <a:t>Smart </a:t>
            </a:r>
            <a:r>
              <a:rPr lang="en-US" dirty="0" smtClean="0">
                <a:solidFill>
                  <a:srgbClr val="FF0000"/>
                </a:solidFill>
              </a:rPr>
              <a:t>Care </a:t>
            </a:r>
            <a:r>
              <a:rPr lang="en-US" dirty="0" smtClean="0"/>
              <a:t>- </a:t>
            </a:r>
            <a:r>
              <a:rPr lang="en-US" dirty="0" err="1" smtClean="0"/>
              <a:t>Drager</a:t>
            </a:r>
            <a:endParaRPr lang="en-US" dirty="0" smtClean="0"/>
          </a:p>
        </p:txBody>
      </p:sp>
      <p:sp>
        <p:nvSpPr>
          <p:cNvPr id="180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Similar to volume </a:t>
            </a:r>
            <a:r>
              <a:rPr lang="en-US" sz="3600" dirty="0" smtClean="0"/>
              <a:t>support.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Adjusts </a:t>
            </a:r>
            <a:r>
              <a:rPr lang="en-US" sz="3200" dirty="0" smtClean="0"/>
              <a:t>ventilation to maintain patient in “Zone of Respiratory Comfort” (ZORC</a:t>
            </a:r>
            <a:r>
              <a:rPr lang="en-US" sz="3200" dirty="0" smtClean="0"/>
              <a:t>).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Ventilation </a:t>
            </a:r>
            <a:r>
              <a:rPr lang="en-US" sz="3200" dirty="0" smtClean="0"/>
              <a:t>adjustments based on patient </a:t>
            </a:r>
            <a:r>
              <a:rPr lang="en-US" sz="3200" dirty="0" smtClean="0">
                <a:solidFill>
                  <a:srgbClr val="FF0000"/>
                </a:solidFill>
              </a:rPr>
              <a:t>rate, tidal volume, </a:t>
            </a:r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et</a:t>
            </a:r>
            <a:r>
              <a:rPr lang="en-US" sz="2400" dirty="0" smtClean="0">
                <a:solidFill>
                  <a:srgbClr val="FF0000"/>
                </a:solidFill>
              </a:rPr>
              <a:t>CO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disease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IBW.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“</a:t>
            </a:r>
            <a:r>
              <a:rPr lang="en-US" sz="3200" dirty="0" smtClean="0"/>
              <a:t>Disease Classifications” include: Neurological, COPD &amp; </a:t>
            </a:r>
            <a:r>
              <a:rPr lang="en-US" sz="3200" dirty="0" smtClean="0"/>
              <a:t>normal.</a:t>
            </a:r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22860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do SmartCare Lab together.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6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9600" smtClean="0"/>
              <a:t>MODES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4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9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39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64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9" name="Picture 5" descr="MC9102170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42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4572000" y="1981200"/>
            <a:ext cx="2133600" cy="11533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D271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6202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Servo Targeting Scheme  </a:t>
            </a:r>
          </a:p>
        </p:txBody>
      </p:sp>
      <p:sp>
        <p:nvSpPr>
          <p:cNvPr id="181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657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Proportional Assist Ventilation (PAV+) </a:t>
            </a:r>
          </a:p>
          <a:p>
            <a:pPr lvl="1" eaLnBrk="1" hangingPunct="1"/>
            <a:r>
              <a:rPr lang="en-US" sz="3200" dirty="0" smtClean="0"/>
              <a:t>Watch </a:t>
            </a:r>
            <a:r>
              <a:rPr lang="en-US" sz="3200" dirty="0" smtClean="0"/>
              <a:t>Puritan Bennett DVD (8 minutes)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PAV+ (NPB 840)</a:t>
            </a:r>
          </a:p>
        </p:txBody>
      </p:sp>
      <p:sp>
        <p:nvSpPr>
          <p:cNvPr id="18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Proportional Assist Ventilation (PAV+)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Pressure </a:t>
            </a:r>
            <a:r>
              <a:rPr lang="en-US" dirty="0" smtClean="0"/>
              <a:t>ventilation: patient triggered, pressure limited &amp; flow-cycled breaths (PS</a:t>
            </a:r>
            <a:r>
              <a:rPr lang="en-US" dirty="0" smtClean="0"/>
              <a:t>).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Clinician </a:t>
            </a:r>
            <a:r>
              <a:rPr lang="en-US" dirty="0" smtClean="0"/>
              <a:t>sets % support (5 – 95</a:t>
            </a:r>
            <a:r>
              <a:rPr lang="en-US" dirty="0" smtClean="0"/>
              <a:t>%). </a:t>
            </a:r>
            <a:endParaRPr lang="en-US" dirty="0" smtClean="0"/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Higher % support = less patient </a:t>
            </a:r>
            <a:r>
              <a:rPr lang="en-US" dirty="0" smtClean="0"/>
              <a:t>WOB.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Monitors </a:t>
            </a:r>
            <a:r>
              <a:rPr lang="en-US" dirty="0" smtClean="0"/>
              <a:t>“</a:t>
            </a:r>
            <a:r>
              <a:rPr lang="en-US" i="1" dirty="0" smtClean="0"/>
              <a:t>Equation of Motion”</a:t>
            </a:r>
            <a:r>
              <a:rPr lang="en-US" dirty="0" smtClean="0"/>
              <a:t> and adjusts ventilation for changes in: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compliance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resistance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patient effort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Not </a:t>
            </a:r>
            <a:r>
              <a:rPr lang="en-US" dirty="0" smtClean="0"/>
              <a:t>for use with low or abnormal </a:t>
            </a:r>
            <a:r>
              <a:rPr lang="en-US" dirty="0" smtClean="0"/>
              <a:t>respiratory </a:t>
            </a:r>
            <a:r>
              <a:rPr lang="en-US" dirty="0" smtClean="0"/>
              <a:t>drive, </a:t>
            </a:r>
            <a:r>
              <a:rPr lang="en-US" dirty="0" smtClean="0">
                <a:solidFill>
                  <a:srgbClr val="FD2711"/>
                </a:solidFill>
              </a:rPr>
              <a:t>extreme air-trapping</a:t>
            </a:r>
            <a:r>
              <a:rPr lang="en-US" dirty="0" smtClean="0"/>
              <a:t>, </a:t>
            </a:r>
            <a:r>
              <a:rPr lang="en-US" dirty="0" smtClean="0"/>
              <a:t>and mod</a:t>
            </a:r>
            <a:r>
              <a:rPr lang="en-US" dirty="0" smtClean="0"/>
              <a:t>erate to </a:t>
            </a:r>
            <a:r>
              <a:rPr lang="en-US" dirty="0" smtClean="0"/>
              <a:t>large leaks.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5486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NPB 840 Case Study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smtClean="0"/>
              <a:t>ASV – Adaptive Support Ventilation</a:t>
            </a:r>
          </a:p>
        </p:txBody>
      </p:sp>
      <p:sp>
        <p:nvSpPr>
          <p:cNvPr id="185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Based on the Arthur Otis- </a:t>
            </a:r>
            <a:r>
              <a:rPr lang="en-US" sz="3600" i="1" dirty="0" smtClean="0"/>
              <a:t>“Minimum WOB Concept</a:t>
            </a:r>
            <a:r>
              <a:rPr lang="en-US" sz="3600" i="1" dirty="0" smtClean="0"/>
              <a:t>”.</a:t>
            </a:r>
            <a:endParaRPr lang="en-US" sz="36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i="1" dirty="0" smtClean="0"/>
              <a:t>Switches </a:t>
            </a:r>
            <a:r>
              <a:rPr lang="en-US" sz="3200" i="1" dirty="0" smtClean="0"/>
              <a:t>ventilator from AC-PC to SIMV-PC with PS to PS </a:t>
            </a:r>
            <a:r>
              <a:rPr lang="en-US" sz="3200" i="1" dirty="0" smtClean="0"/>
              <a:t>ventilation.</a:t>
            </a:r>
            <a:endParaRPr lang="en-US" sz="32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i="1" dirty="0" smtClean="0"/>
              <a:t>Maintains </a:t>
            </a:r>
            <a:r>
              <a:rPr lang="en-US" sz="3200" i="1" dirty="0" smtClean="0"/>
              <a:t>ventilation and oxygenation, and minimizes work based on compliance, Raw and </a:t>
            </a:r>
            <a:r>
              <a:rPr lang="en-US" sz="3200" i="1" dirty="0" err="1" smtClean="0"/>
              <a:t>PEEPi</a:t>
            </a:r>
            <a:r>
              <a:rPr lang="en-US" sz="3200" i="1" dirty="0" smtClean="0"/>
              <a:t> </a:t>
            </a:r>
            <a:r>
              <a:rPr lang="en-US" sz="3200" i="1" dirty="0" smtClean="0"/>
              <a:t>measurement.</a:t>
            </a:r>
            <a:endParaRPr lang="en-US" sz="32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i="1" dirty="0" smtClean="0"/>
              <a:t>RT </a:t>
            </a:r>
            <a:r>
              <a:rPr lang="en-US" sz="3200" i="1" dirty="0" smtClean="0"/>
              <a:t>inputs IBW, </a:t>
            </a:r>
            <a:r>
              <a:rPr lang="en-US" sz="3200" i="1" dirty="0" smtClean="0"/>
              <a:t>V</a:t>
            </a:r>
            <a:r>
              <a:rPr lang="en-US" sz="3200" i="1" baseline="-25000" dirty="0" smtClean="0"/>
              <a:t>E</a:t>
            </a:r>
            <a:r>
              <a:rPr lang="en-US" sz="3200" i="1" dirty="0" smtClean="0"/>
              <a:t>, </a:t>
            </a:r>
            <a:r>
              <a:rPr lang="en-US" sz="3200" i="1" dirty="0" smtClean="0"/>
              <a:t>%</a:t>
            </a:r>
            <a:r>
              <a:rPr lang="en-US" sz="3200" i="1" dirty="0" smtClean="0"/>
              <a:t>V</a:t>
            </a:r>
            <a:r>
              <a:rPr lang="en-US" sz="3200" i="1" baseline="-25000" dirty="0" smtClean="0"/>
              <a:t>E</a:t>
            </a:r>
            <a:r>
              <a:rPr lang="en-US" sz="3200" i="1" dirty="0" smtClean="0"/>
              <a:t> </a:t>
            </a:r>
            <a:r>
              <a:rPr lang="en-US" sz="3200" i="1" dirty="0" smtClean="0"/>
              <a:t>control, PEEP, </a:t>
            </a:r>
            <a:r>
              <a:rPr lang="en-US" sz="3200" i="1" dirty="0" smtClean="0"/>
              <a:t>F</a:t>
            </a:r>
            <a:r>
              <a:rPr lang="en-US" i="1" dirty="0" smtClean="0"/>
              <a:t>i</a:t>
            </a:r>
            <a:r>
              <a:rPr lang="en-US" sz="2400" i="1" dirty="0" smtClean="0"/>
              <a:t>O</a:t>
            </a:r>
            <a:r>
              <a:rPr lang="en-US" sz="2400" i="1" baseline="-25000" dirty="0" smtClean="0"/>
              <a:t>2</a:t>
            </a:r>
            <a:r>
              <a:rPr lang="en-US" sz="3200" i="1" dirty="0" smtClean="0"/>
              <a:t>, Rise time, flow cycle &amp; high </a:t>
            </a:r>
            <a:r>
              <a:rPr lang="en-US" sz="3200" i="1" dirty="0" smtClean="0"/>
              <a:t>alarm.</a:t>
            </a:r>
            <a:endParaRPr lang="en-US" sz="3200" i="1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Dual Mode Lab Exercise</a:t>
            </a:r>
          </a:p>
        </p:txBody>
      </p:sp>
      <p:sp>
        <p:nvSpPr>
          <p:cNvPr id="186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64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Performance Evaluation:</a:t>
            </a:r>
          </a:p>
          <a:p>
            <a:pPr lvl="1" eaLnBrk="1" hangingPunct="1"/>
            <a:r>
              <a:rPr lang="en-US" sz="3200" dirty="0" smtClean="0"/>
              <a:t>PRVC, VC+, Autoflow</a:t>
            </a:r>
          </a:p>
          <a:p>
            <a:pPr lvl="1" eaLnBrk="1" hangingPunct="1"/>
            <a:r>
              <a:rPr lang="en-US" sz="3200" dirty="0" smtClean="0"/>
              <a:t>VS</a:t>
            </a:r>
          </a:p>
          <a:p>
            <a:pPr eaLnBrk="1" hangingPunct="1"/>
            <a:r>
              <a:rPr lang="en-US" sz="3600" dirty="0" smtClean="0"/>
              <a:t>Practice </a:t>
            </a:r>
            <a:r>
              <a:rPr lang="en-US" sz="3600" dirty="0" smtClean="0"/>
              <a:t>on your own and at clinic:</a:t>
            </a:r>
          </a:p>
          <a:p>
            <a:pPr lvl="1" eaLnBrk="1" hangingPunct="1"/>
            <a:r>
              <a:rPr lang="en-US" sz="3200" dirty="0" smtClean="0"/>
              <a:t>Smart Care</a:t>
            </a:r>
          </a:p>
          <a:p>
            <a:pPr lvl="1" eaLnBrk="1" hangingPunct="1"/>
            <a:r>
              <a:rPr lang="en-US" sz="3200" dirty="0" smtClean="0"/>
              <a:t>PAV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PRACTICE</a:t>
            </a:r>
          </a:p>
        </p:txBody>
      </p:sp>
      <p:sp>
        <p:nvSpPr>
          <p:cNvPr id="186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Lab Exercise:  Modes</a:t>
            </a:r>
          </a:p>
          <a:p>
            <a:pPr lvl="1" eaLnBrk="1" hangingPunct="1"/>
            <a:r>
              <a:rPr lang="en-US" sz="3200" dirty="0" smtClean="0"/>
              <a:t>NPB 840 (CMV – VC+ - VS)</a:t>
            </a:r>
          </a:p>
          <a:p>
            <a:pPr lvl="1" eaLnBrk="1" hangingPunct="1"/>
            <a:r>
              <a:rPr lang="en-US" sz="3200" dirty="0" err="1" smtClean="0"/>
              <a:t>Drager</a:t>
            </a:r>
            <a:r>
              <a:rPr lang="en-US" sz="3200" dirty="0" smtClean="0"/>
              <a:t> XL (AUTOFLOW)</a:t>
            </a:r>
          </a:p>
          <a:p>
            <a:pPr lvl="1" eaLnBrk="1" hangingPunct="1"/>
            <a:r>
              <a:rPr lang="en-US" sz="3200" dirty="0" smtClean="0"/>
              <a:t>Servo I (PRVC – VS)</a:t>
            </a:r>
            <a:endParaRPr lang="en-US" sz="3200" dirty="0"/>
          </a:p>
          <a:p>
            <a:pPr eaLnBrk="1" hangingPunct="1"/>
            <a:r>
              <a:rPr lang="en-US" sz="3600" dirty="0" smtClean="0"/>
              <a:t>Performance </a:t>
            </a:r>
            <a:r>
              <a:rPr lang="en-US" sz="3600" dirty="0" smtClean="0"/>
              <a:t>Evaluation:</a:t>
            </a:r>
          </a:p>
          <a:p>
            <a:pPr lvl="1" eaLnBrk="1" hangingPunct="1"/>
            <a:r>
              <a:rPr lang="en-US" sz="3200" dirty="0" smtClean="0"/>
              <a:t>PRVC, VC+, Autoflow</a:t>
            </a:r>
          </a:p>
          <a:p>
            <a:pPr lvl="1" eaLnBrk="1" hangingPunct="1"/>
            <a:r>
              <a:rPr lang="en-US" sz="3200" dirty="0" smtClean="0"/>
              <a:t>VS</a:t>
            </a:r>
          </a:p>
          <a:p>
            <a:pPr eaLnBrk="1" hangingPunct="1"/>
            <a:endParaRPr 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6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u="sng" smtClean="0"/>
              <a:t>Instructor - Scenario #4</a:t>
            </a:r>
          </a:p>
        </p:txBody>
      </p:sp>
      <p:sp>
        <p:nvSpPr>
          <p:cNvPr id="331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Acute Exacerbation of Chronic Airway Obstruction.</a:t>
            </a:r>
          </a:p>
          <a:p>
            <a:pPr lvl="1" eaLnBrk="1" hangingPunct="1"/>
            <a:r>
              <a:rPr lang="en-US" dirty="0" smtClean="0">
                <a:solidFill>
                  <a:srgbClr val="FD2711"/>
                </a:solidFill>
              </a:rPr>
              <a:t>Patient IBW is 63kg</a:t>
            </a:r>
          </a:p>
          <a:p>
            <a:pPr lvl="1" eaLnBrk="1" hangingPunct="1"/>
            <a:r>
              <a:rPr lang="en-US" dirty="0" smtClean="0"/>
              <a:t>Square wave flow _____L/sec ____L/min.</a:t>
            </a:r>
          </a:p>
          <a:p>
            <a:pPr lvl="1" eaLnBrk="1" hangingPunct="1"/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smtClean="0"/>
              <a:t> _____L</a:t>
            </a:r>
          </a:p>
          <a:p>
            <a:pPr lvl="1" eaLnBrk="1" hangingPunct="1"/>
            <a:r>
              <a:rPr lang="en-US" dirty="0" smtClean="0"/>
              <a:t>PIP _____ </a:t>
            </a:r>
            <a:r>
              <a:rPr lang="en-US" dirty="0" smtClean="0"/>
              <a:t>cm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</a:t>
            </a:r>
            <a:r>
              <a:rPr lang="en-US" baseline="-25000" dirty="0" err="1" smtClean="0"/>
              <a:t>plat</a:t>
            </a:r>
            <a:r>
              <a:rPr lang="en-US" dirty="0" smtClean="0"/>
              <a:t> _____ </a:t>
            </a:r>
            <a:r>
              <a:rPr lang="en-US" dirty="0" smtClean="0"/>
              <a:t>cm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 smtClean="0"/>
          </a:p>
          <a:p>
            <a:pPr lvl="1" eaLnBrk="1" hangingPunct="1"/>
            <a:r>
              <a:rPr lang="en-US" dirty="0" smtClean="0"/>
              <a:t>PEEP ____ </a:t>
            </a:r>
            <a:r>
              <a:rPr lang="en-US" dirty="0" smtClean="0"/>
              <a:t>cm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 smtClean="0"/>
          </a:p>
          <a:p>
            <a:pPr lvl="1" eaLnBrk="1" hangingPunct="1"/>
            <a:r>
              <a:rPr lang="en-US" dirty="0" smtClean="0"/>
              <a:t>Rate  ______ </a:t>
            </a:r>
            <a:r>
              <a:rPr lang="en-US" dirty="0" err="1" smtClean="0"/>
              <a:t>bpm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938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Case studies</a:t>
            </a:r>
          </a:p>
        </p:txBody>
      </p:sp>
      <p:sp>
        <p:nvSpPr>
          <p:cNvPr id="192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Read – </a:t>
            </a:r>
            <a:r>
              <a:rPr lang="en-US" sz="2800" i="1" smtClean="0"/>
              <a:t>Pilbeam</a:t>
            </a:r>
          </a:p>
          <a:p>
            <a:pPr lvl="1" eaLnBrk="1" hangingPunct="1"/>
            <a:r>
              <a:rPr lang="en-US" smtClean="0"/>
              <a:t>Case study #5 on page 76</a:t>
            </a:r>
          </a:p>
          <a:p>
            <a:pPr lvl="1" eaLnBrk="1" hangingPunct="1"/>
            <a:r>
              <a:rPr lang="en-US" smtClean="0"/>
              <a:t>Case study page 137</a:t>
            </a:r>
          </a:p>
          <a:p>
            <a:pPr eaLnBrk="1" hangingPunct="1"/>
            <a:endParaRPr 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696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C.O.P.D. - SIGNS &amp; SYMPTOMS</a:t>
            </a:r>
          </a:p>
        </p:txBody>
      </p:sp>
      <p:sp>
        <p:nvSpPr>
          <p:cNvPr id="20483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5240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3600" dirty="0"/>
              <a:t>Chronic hypoxemia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3600" dirty="0"/>
              <a:t>Cyanosis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3600" dirty="0"/>
              <a:t>Increased PAP, PVR, CVP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3600" dirty="0"/>
              <a:t>Digital clubbing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3600" dirty="0" smtClean="0"/>
              <a:t>Polycythemia</a:t>
            </a:r>
            <a:endParaRPr lang="en-US" sz="36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3600" dirty="0" err="1"/>
              <a:t>Cor</a:t>
            </a:r>
            <a:r>
              <a:rPr lang="en-US" sz="3600" dirty="0"/>
              <a:t> </a:t>
            </a:r>
            <a:r>
              <a:rPr lang="en-US" sz="3600" dirty="0" err="1" smtClean="0"/>
              <a:t>Pulmonale</a:t>
            </a:r>
            <a:endParaRPr lang="en-US" sz="3600" dirty="0"/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3600" dirty="0"/>
              <a:t>JVD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3600" dirty="0"/>
              <a:t>Hepatomegaly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3600" dirty="0"/>
              <a:t>Pedal edema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ICS - 11</a:t>
            </a:r>
          </a:p>
        </p:txBody>
      </p:sp>
      <p:sp>
        <p:nvSpPr>
          <p:cNvPr id="193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Janice Wyant – 70 year old COPD patient who recently underwent percutaneous biopsy for chest lesion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Goal of Therapy in COPD…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6000" dirty="0" smtClean="0">
                <a:solidFill>
                  <a:srgbClr val="FD2711"/>
                </a:solidFill>
              </a:rPr>
              <a:t>…Empty the lungs!</a:t>
            </a:r>
          </a:p>
          <a:p>
            <a:pPr marL="457200" lvl="1" indent="0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1508" name="Picture 4" descr="C:\Documents and Settings\alsteadm\Local Settings\Temporary Internet Files\Content.IE5\C1O93JT2\MC9004387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Let’s Do A Clinical Simulation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Use simulation tips provided by instructor</a:t>
            </a:r>
          </a:p>
          <a:p>
            <a:pPr eaLnBrk="1" hangingPunct="1"/>
            <a:r>
              <a:rPr lang="en-US" sz="3600" dirty="0" smtClean="0"/>
              <a:t>Look </a:t>
            </a:r>
            <a:r>
              <a:rPr lang="en-US" sz="3600" dirty="0" smtClean="0"/>
              <a:t>up things you do not know </a:t>
            </a:r>
            <a:r>
              <a:rPr lang="en-US" sz="3600" b="1" dirty="0" smtClean="0"/>
              <a:t>(PARKING LOT)</a:t>
            </a:r>
          </a:p>
          <a:p>
            <a:pPr eaLnBrk="1" hangingPunct="1"/>
            <a:r>
              <a:rPr lang="en-US" sz="3600" dirty="0" smtClean="0"/>
              <a:t>Repeat </a:t>
            </a:r>
            <a:r>
              <a:rPr lang="en-US" sz="3600" dirty="0" smtClean="0"/>
              <a:t>simulations on your own in CE-102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ICS-7 </a:t>
            </a:r>
            <a:r>
              <a:rPr lang="en-US" dirty="0" smtClean="0"/>
              <a:t>(Self-Evaluation Software)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Chris Williams – 67 year old Emphysema patient – Critical Care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algn="ctr"/>
            <a:r>
              <a:rPr lang="en-US" dirty="0" smtClean="0"/>
              <a:t>MODULE C - </a:t>
            </a:r>
            <a:r>
              <a:rPr lang="en-US" sz="3200" dirty="0"/>
              <a:t>MANAGEMENT </a:t>
            </a:r>
            <a:r>
              <a:rPr lang="en-US" sz="3200" dirty="0" smtClean="0"/>
              <a:t>LESSONS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419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Management of the ventilated patient with </a:t>
            </a:r>
            <a:r>
              <a:rPr lang="en-US" b="1" dirty="0" smtClean="0">
                <a:solidFill>
                  <a:srgbClr val="FF0000"/>
                </a:solidFill>
              </a:rPr>
              <a:t>COPD</a:t>
            </a:r>
          </a:p>
          <a:p>
            <a:pPr marL="514350" indent="-514350">
              <a:buAutoNum type="arabicPeriod"/>
            </a:pPr>
            <a:r>
              <a:rPr lang="en-US" dirty="0" smtClean="0"/>
              <a:t>Management </a:t>
            </a:r>
            <a:r>
              <a:rPr lang="en-US" dirty="0"/>
              <a:t>of the ventilated patient with </a:t>
            </a:r>
            <a:r>
              <a:rPr lang="en-US" b="1" dirty="0" smtClean="0">
                <a:solidFill>
                  <a:srgbClr val="FF0000"/>
                </a:solidFill>
              </a:rPr>
              <a:t>ASTHMA</a:t>
            </a:r>
          </a:p>
          <a:p>
            <a:pPr marL="514350" indent="-514350">
              <a:buAutoNum type="arabicPeriod"/>
            </a:pPr>
            <a:r>
              <a:rPr lang="en-US" dirty="0" smtClean="0"/>
              <a:t>Management </a:t>
            </a:r>
            <a:r>
              <a:rPr lang="en-US" dirty="0"/>
              <a:t>of the ventilated patient with </a:t>
            </a:r>
            <a:r>
              <a:rPr lang="en-US" b="1" dirty="0" smtClean="0">
                <a:solidFill>
                  <a:srgbClr val="FF0000"/>
                </a:solidFill>
              </a:rPr>
              <a:t>ARDS</a:t>
            </a:r>
          </a:p>
          <a:p>
            <a:pPr marL="514350" indent="-514350">
              <a:buAutoNum type="arabicPeriod"/>
            </a:pPr>
            <a:r>
              <a:rPr lang="en-US" dirty="0"/>
              <a:t>Management of the ventilated patient with </a:t>
            </a:r>
            <a:r>
              <a:rPr lang="en-US" b="1" dirty="0" smtClean="0">
                <a:solidFill>
                  <a:srgbClr val="FF0000"/>
                </a:solidFill>
              </a:rPr>
              <a:t>OTHER CONDITIONS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/>
              <a:t>MODULE C</a:t>
            </a:r>
            <a:br>
              <a:rPr lang="en-US" sz="4000" b="1" dirty="0" smtClean="0"/>
            </a:br>
            <a:r>
              <a:rPr lang="en-US" sz="4000" i="1" dirty="0" smtClean="0"/>
              <a:t>Major Topics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COPD Summary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b="1" dirty="0" smtClean="0"/>
              <a:t>Non-invasive </a:t>
            </a:r>
            <a:r>
              <a:rPr lang="en-US" sz="3600" b="1" dirty="0" smtClean="0"/>
              <a:t>Strategies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Invasive </a:t>
            </a:r>
            <a:r>
              <a:rPr lang="en-US" sz="3600" dirty="0" smtClean="0"/>
              <a:t>Strategies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Dual </a:t>
            </a:r>
            <a:r>
              <a:rPr lang="en-US" sz="3600" dirty="0" smtClean="0"/>
              <a:t>Modes Ventilation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Scenario </a:t>
            </a:r>
            <a:r>
              <a:rPr lang="en-US" sz="3600" dirty="0" smtClean="0"/>
              <a:t>&amp; Case Studies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533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066800"/>
          </a:xfrm>
        </p:spPr>
        <p:txBody>
          <a:bodyPr/>
          <a:lstStyle/>
          <a:p>
            <a:pPr marL="838200" indent="-838200" eaLnBrk="1" hangingPunct="1"/>
            <a:r>
              <a:rPr lang="en-US" b="1" dirty="0" smtClean="0"/>
              <a:t>Non-invasive </a:t>
            </a:r>
            <a:r>
              <a:rPr lang="en-US" b="1" dirty="0" smtClean="0"/>
              <a:t>Management </a:t>
            </a:r>
            <a:r>
              <a:rPr lang="en-US" b="1" dirty="0" smtClean="0"/>
              <a:t>Strategies</a:t>
            </a:r>
            <a:endParaRPr lang="en-US" b="1" dirty="0" smtClean="0"/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Long Term Oxygen Therapy (LTOT)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Low flow (nasal cannula) &amp; high flow (NC or AEM 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Patient positioning (head up, tri-pod)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Aerosol therapy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Beta 2 agonists, anticholinergics, </a:t>
            </a:r>
            <a:r>
              <a:rPr lang="en-US" sz="2400" dirty="0" err="1" smtClean="0"/>
              <a:t>methylxanthines</a:t>
            </a:r>
            <a:r>
              <a:rPr lang="en-US" sz="2400" dirty="0" smtClean="0"/>
              <a:t>, inhaled steroids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Bronchial hygiene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PEP Therapy, Acapella, flutter, vest…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VamLines</a:t>
            </a:r>
            <a:r>
              <a:rPr lang="en-US" sz="2800" dirty="0" smtClean="0"/>
              <a:t> </a:t>
            </a:r>
            <a:r>
              <a:rPr lang="en-US" sz="2800" dirty="0" smtClean="0"/>
              <a:t>&amp; antibiotics (as needed)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Pulmonary Rehabilitation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Exercise</a:t>
            </a:r>
            <a:r>
              <a:rPr lang="en-US" sz="2400" dirty="0" smtClean="0"/>
              <a:t>, education, nutrition, smoking cessation…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NIPPV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14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/>
              <a:t>MODULE C</a:t>
            </a:r>
            <a:br>
              <a:rPr lang="en-US" sz="4000" b="1" dirty="0" smtClean="0"/>
            </a:br>
            <a:r>
              <a:rPr lang="en-US" sz="4000" i="1" dirty="0" smtClean="0"/>
              <a:t>Major Topics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COPD Summary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Non-invasive </a:t>
            </a:r>
            <a:r>
              <a:rPr lang="en-US" sz="3600" dirty="0" smtClean="0"/>
              <a:t>Strategies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b="1" dirty="0" smtClean="0"/>
              <a:t>Invasive </a:t>
            </a:r>
            <a:r>
              <a:rPr lang="en-US" sz="3600" b="1" dirty="0" smtClean="0"/>
              <a:t>Strategies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Dual </a:t>
            </a:r>
            <a:r>
              <a:rPr lang="en-US" sz="3600" dirty="0" smtClean="0"/>
              <a:t>Modes Ventilation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dirty="0" smtClean="0"/>
              <a:t>Scenario </a:t>
            </a:r>
            <a:r>
              <a:rPr lang="en-US" sz="3600" dirty="0" smtClean="0"/>
              <a:t>&amp; Case Studies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30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295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Invasive </a:t>
            </a:r>
            <a:r>
              <a:rPr lang="en-US" b="1" dirty="0" smtClean="0"/>
              <a:t>Management </a:t>
            </a:r>
            <a:r>
              <a:rPr lang="en-US" b="1" dirty="0" smtClean="0"/>
              <a:t>Strategies</a:t>
            </a:r>
            <a:endParaRPr lang="en-US" b="1" dirty="0" smtClean="0"/>
          </a:p>
        </p:txBody>
      </p:sp>
      <p:sp>
        <p:nvSpPr>
          <p:cNvPr id="201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Surgery &amp; Implants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Decrease </a:t>
            </a:r>
            <a:r>
              <a:rPr lang="en-US" dirty="0" smtClean="0"/>
              <a:t>metabolism (CO</a:t>
            </a:r>
            <a:r>
              <a:rPr lang="en-US" baseline="-25000" dirty="0" smtClean="0"/>
              <a:t>2</a:t>
            </a:r>
            <a:r>
              <a:rPr lang="en-US" dirty="0" smtClean="0"/>
              <a:t> production)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C</a:t>
            </a:r>
            <a:r>
              <a:rPr lang="en-US" dirty="0" smtClean="0"/>
              <a:t>.  Improve perfusion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D</a:t>
            </a:r>
            <a:r>
              <a:rPr lang="en-US" dirty="0" smtClean="0"/>
              <a:t>.  Optimize ventilation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75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77200" cy="1447800"/>
          </a:xfrm>
        </p:spPr>
        <p:txBody>
          <a:bodyPr/>
          <a:lstStyle/>
          <a:p>
            <a:pPr marL="838200" indent="-838200" eaLnBrk="1" hangingPunct="1"/>
            <a:r>
              <a:rPr lang="en-US" b="1" dirty="0" smtClean="0"/>
              <a:t>Invasive Management </a:t>
            </a:r>
            <a:r>
              <a:rPr lang="en-US" b="1" dirty="0" smtClean="0"/>
              <a:t>Strategies</a:t>
            </a:r>
            <a:endParaRPr lang="en-US" b="1" dirty="0" smtClean="0"/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b="1" dirty="0" smtClean="0"/>
              <a:t>Surgery</a:t>
            </a:r>
          </a:p>
          <a:p>
            <a:pPr marL="990600" lvl="1" indent="-533400" eaLnBrk="1" hangingPunct="1"/>
            <a:r>
              <a:rPr lang="en-US" sz="3600" dirty="0" smtClean="0"/>
              <a:t>Bullectomy</a:t>
            </a:r>
            <a:endParaRPr lang="en-US" sz="3600" dirty="0" smtClean="0"/>
          </a:p>
          <a:p>
            <a:pPr marL="990600" lvl="1" indent="-533400" eaLnBrk="1" hangingPunct="1"/>
            <a:r>
              <a:rPr lang="en-US" sz="3600" dirty="0" smtClean="0"/>
              <a:t>Lung transplant</a:t>
            </a:r>
          </a:p>
          <a:p>
            <a:pPr marL="990600" lvl="1" indent="-533400" eaLnBrk="1" hangingPunct="1"/>
            <a:r>
              <a:rPr lang="en-US" sz="3600" dirty="0" smtClean="0"/>
              <a:t>Lung volume reduction surgery (LVRS)</a:t>
            </a:r>
          </a:p>
          <a:p>
            <a:pPr marL="990600" lvl="1" indent="-533400" eaLnBrk="1" hangingPunct="1"/>
            <a:r>
              <a:rPr lang="en-US" sz="3600" dirty="0" smtClean="0"/>
              <a:t>Airway stents &amp; one-way-valves</a:t>
            </a:r>
          </a:p>
          <a:p>
            <a:pPr marL="990600" lvl="1" indent="-533400" eaLnBrk="1" hangingPunct="1"/>
            <a:r>
              <a:rPr lang="en-US" sz="3600" dirty="0" err="1" smtClean="0"/>
              <a:t>PneumRx</a:t>
            </a:r>
            <a:r>
              <a:rPr lang="en-US" sz="3600" dirty="0" smtClean="0"/>
              <a:t> Wires (new)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Bullectomy</a:t>
            </a:r>
          </a:p>
        </p:txBody>
      </p:sp>
      <p:sp>
        <p:nvSpPr>
          <p:cNvPr id="686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 </a:t>
            </a:r>
            <a:r>
              <a:rPr lang="en-US" sz="3600" dirty="0" smtClean="0"/>
              <a:t>Bulla (plural bullae) </a:t>
            </a:r>
            <a:r>
              <a:rPr lang="en-US" sz="3600" dirty="0" smtClean="0"/>
              <a:t>is an air space in the lung measuring more than one centimeter in diameter in the distended state</a:t>
            </a:r>
          </a:p>
          <a:p>
            <a:pPr eaLnBrk="1" hangingPunct="1"/>
            <a:r>
              <a:rPr lang="en-US" sz="3600" dirty="0" smtClean="0">
                <a:hlinkClick r:id="rId3"/>
              </a:rPr>
              <a:t>http</a:t>
            </a:r>
            <a:r>
              <a:rPr lang="en-US" sz="3600" dirty="0" smtClean="0">
                <a:hlinkClick r:id="rId3"/>
              </a:rPr>
              <a:t>://www.youtube.com/watch?v=cj_uYH2sym4</a:t>
            </a:r>
            <a:endParaRPr lang="en-US" sz="3600" dirty="0" smtClean="0"/>
          </a:p>
          <a:p>
            <a:pPr lvl="1" eaLnBrk="1" hangingPunct="1"/>
            <a:r>
              <a:rPr lang="en-US" dirty="0" smtClean="0"/>
              <a:t>VATS (Video-Assisted Thoracoscopic Surgery) </a:t>
            </a:r>
          </a:p>
          <a:p>
            <a:pPr lvl="1" eaLnBrk="1" hangingPunct="1"/>
            <a:r>
              <a:rPr lang="en-US" dirty="0" smtClean="0"/>
              <a:t>Removal of a bullae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1143000"/>
          </a:xfrm>
        </p:spPr>
        <p:txBody>
          <a:bodyPr/>
          <a:lstStyle/>
          <a:p>
            <a:r>
              <a:rPr lang="en-US" dirty="0" smtClean="0"/>
              <a:t>Lung Transplantation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r>
              <a:rPr lang="en-US" sz="3600" dirty="0" smtClean="0"/>
              <a:t>Candidates should be projected no more than 2-year survival.</a:t>
            </a:r>
          </a:p>
          <a:p>
            <a:r>
              <a:rPr lang="en-US" sz="3600" dirty="0" smtClean="0"/>
              <a:t>Smoking cessation for at least 6 months prior to surgery.</a:t>
            </a:r>
          </a:p>
          <a:p>
            <a:r>
              <a:rPr lang="en-US" sz="3600" dirty="0" smtClean="0"/>
              <a:t>Age limit</a:t>
            </a:r>
          </a:p>
          <a:p>
            <a:pPr lvl="1"/>
            <a:r>
              <a:rPr lang="en-US" dirty="0" smtClean="0"/>
              <a:t>65 years for single lung transplant.</a:t>
            </a:r>
          </a:p>
          <a:p>
            <a:pPr lvl="1"/>
            <a:r>
              <a:rPr lang="en-US" dirty="0" smtClean="0"/>
              <a:t>60 years for bilateral.</a:t>
            </a:r>
          </a:p>
          <a:p>
            <a:r>
              <a:rPr lang="en-US" dirty="0" smtClean="0"/>
              <a:t>FEV</a:t>
            </a:r>
            <a:r>
              <a:rPr lang="en-US" baseline="-25000" dirty="0" smtClean="0"/>
              <a:t>1</a:t>
            </a:r>
            <a:r>
              <a:rPr lang="en-US" dirty="0" smtClean="0"/>
              <a:t>  &amp; D</a:t>
            </a:r>
            <a:r>
              <a:rPr lang="en-US" sz="2800" dirty="0" smtClean="0"/>
              <a:t>L</a:t>
            </a:r>
            <a:r>
              <a:rPr lang="en-US" sz="2400" dirty="0" smtClean="0"/>
              <a:t>CO</a:t>
            </a:r>
            <a:r>
              <a:rPr lang="en-US" dirty="0" smtClean="0"/>
              <a:t> less than 20% predicted.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Lung volume reduction surgery (LVRS</a:t>
            </a:r>
            <a:r>
              <a:rPr lang="en-US" dirty="0" smtClean="0"/>
              <a:t>)</a:t>
            </a:r>
            <a:endParaRPr lang="en-US" sz="2800" dirty="0" smtClean="0"/>
          </a:p>
        </p:txBody>
      </p:sp>
      <p:sp>
        <p:nvSpPr>
          <p:cNvPr id="6963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Many people who suffer with emphysema have portions of the lung which are more affected than others. </a:t>
            </a:r>
          </a:p>
          <a:p>
            <a:pPr eaLnBrk="1" hangingPunct="1"/>
            <a:r>
              <a:rPr lang="en-US" sz="2000" dirty="0" smtClean="0"/>
              <a:t>This </a:t>
            </a:r>
            <a:r>
              <a:rPr lang="en-US" sz="2000" dirty="0" smtClean="0"/>
              <a:t>finding led to the development of a surgical approach to treat emphysema. </a:t>
            </a:r>
          </a:p>
          <a:p>
            <a:pPr eaLnBrk="1" hangingPunct="1"/>
            <a:r>
              <a:rPr lang="en-US" sz="2000" dirty="0" smtClean="0"/>
              <a:t>LVRS </a:t>
            </a:r>
            <a:r>
              <a:rPr lang="en-US" sz="2000" dirty="0"/>
              <a:t>involves removing about 20 to 30 percent of the damaged lung so that the remaining tissue and surrounding muscles are able to work more efficiently, making breathing easier.</a:t>
            </a:r>
          </a:p>
          <a:p>
            <a:pPr eaLnBrk="1" hangingPunct="1"/>
            <a:r>
              <a:rPr lang="en-US" sz="2000" dirty="0" smtClean="0"/>
              <a:t>By </a:t>
            </a:r>
            <a:r>
              <a:rPr lang="en-US" sz="2000" dirty="0" smtClean="0"/>
              <a:t>reducing the lung size, the remaining lung and surrounding muscles (intercostals and diaphragm) are able to work more efficiently. </a:t>
            </a:r>
          </a:p>
          <a:p>
            <a:pPr eaLnBrk="1" hangingPunct="1"/>
            <a:r>
              <a:rPr lang="en-US" sz="2000" dirty="0" smtClean="0"/>
              <a:t>This </a:t>
            </a:r>
            <a:r>
              <a:rPr lang="en-US" sz="2000" dirty="0" smtClean="0"/>
              <a:t>makes breathing easier and helps patients achieve greater quality of life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smtClean="0">
                <a:hlinkClick r:id="rId3"/>
              </a:rPr>
              <a:t> </a:t>
            </a:r>
            <a:r>
              <a:rPr lang="en-US" sz="2000" dirty="0">
                <a:hlinkClick r:id="rId3"/>
              </a:rPr>
              <a:t>http://umm.edu/programs/thoracic/services/lvr</a:t>
            </a:r>
            <a:r>
              <a:rPr lang="en-US" sz="2000" dirty="0"/>
              <a:t>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Airway stents &amp; one-way-valves</a:t>
            </a:r>
          </a:p>
        </p:txBody>
      </p:sp>
      <p:sp>
        <p:nvSpPr>
          <p:cNvPr id="7065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64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new class of minimally invasive interventions delivered through a bronchoscope is under development for improving respiratory function for patients with COPD. </a:t>
            </a:r>
          </a:p>
          <a:p>
            <a:pPr eaLnBrk="1" hangingPunct="1"/>
            <a:r>
              <a:rPr lang="en-US" sz="2400" dirty="0" smtClean="0"/>
              <a:t>Airway </a:t>
            </a:r>
            <a:r>
              <a:rPr lang="en-US" sz="2400" dirty="0" smtClean="0"/>
              <a:t>stents can be used to stabilize the patency of some airways while one-way valves or biocompatible glue can be used to close off other airways entirely. </a:t>
            </a:r>
          </a:p>
          <a:p>
            <a:pPr eaLnBrk="1" hangingPunct="1"/>
            <a:r>
              <a:rPr lang="en-US" sz="2400" dirty="0" smtClean="0"/>
              <a:t>Ideally</a:t>
            </a:r>
            <a:r>
              <a:rPr lang="en-US" sz="2400" dirty="0" smtClean="0"/>
              <a:t>, one would prefer to use stents to reducing air-trapping in lung regions that are otherwise functional, and to use one way valves and glue to close off lung regions that have lost their gas exchange capability.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057400"/>
            <a:ext cx="9113837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3" name="Title 1"/>
          <p:cNvSpPr txBox="1">
            <a:spLocks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stents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6000" dirty="0" smtClean="0"/>
              <a:t>RSPT </a:t>
            </a:r>
            <a:r>
              <a:rPr lang="en-US" sz="6000" dirty="0" smtClean="0"/>
              <a:t>2335</a:t>
            </a:r>
            <a:endParaRPr lang="en-US" sz="6000" dirty="0" smtClean="0"/>
          </a:p>
        </p:txBody>
      </p:sp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1828800"/>
            <a:ext cx="6400800" cy="914400"/>
          </a:xfrm>
        </p:spPr>
        <p:txBody>
          <a:bodyPr/>
          <a:lstStyle/>
          <a:p>
            <a:pPr eaLnBrk="1" hangingPunct="1"/>
            <a:r>
              <a:rPr lang="en-US" sz="4400" smtClean="0"/>
              <a:t>Mechanical Ventilation</a:t>
            </a:r>
          </a:p>
        </p:txBody>
      </p:sp>
      <p:sp>
        <p:nvSpPr>
          <p:cNvPr id="205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219200" y="3505200"/>
            <a:ext cx="647700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b="1" dirty="0"/>
              <a:t>Module C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/>
              <a:t>MANAGEMENT LESSON #1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/>
              <a:t>COPD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/>
              <a:t>			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Endobronchial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9070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dirty="0" err="1" smtClean="0"/>
              <a:t>PneumRX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50292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RePneu</a:t>
            </a:r>
            <a:r>
              <a:rPr lang="en-US" sz="2400" dirty="0"/>
              <a:t> Coils are made of </a:t>
            </a:r>
            <a:r>
              <a:rPr lang="en-US" sz="2400" dirty="0" err="1"/>
              <a:t>Nitinol</a:t>
            </a:r>
            <a:r>
              <a:rPr lang="en-US" sz="2400" dirty="0"/>
              <a:t>, a biocompatible, shape-memory alloy. </a:t>
            </a:r>
            <a:endParaRPr lang="en-US" sz="2400" dirty="0" smtClean="0"/>
          </a:p>
          <a:p>
            <a:r>
              <a:rPr lang="en-US" sz="2400" dirty="0" smtClean="0"/>
              <a:t>After </a:t>
            </a:r>
            <a:r>
              <a:rPr lang="en-US" sz="2400" dirty="0"/>
              <a:t>being straightened for insertion into the lung, they gather up and compress the diseased lung tissue surrounding them as they return to their original shape.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Coils improve lung function in three ways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Coils</a:t>
            </a:r>
            <a:r>
              <a:rPr lang="en-US" sz="2400" dirty="0"/>
              <a:t> </a:t>
            </a:r>
            <a:r>
              <a:rPr lang="en-US" sz="2400" b="1" dirty="0"/>
              <a:t>compress diseased tissue</a:t>
            </a:r>
            <a:r>
              <a:rPr lang="en-US" sz="2400" dirty="0"/>
              <a:t>, which provides room for healthier tissue to </a:t>
            </a:r>
            <a:r>
              <a:rPr lang="en-US" sz="2400" dirty="0" smtClean="0"/>
              <a:t>function.</a:t>
            </a:r>
            <a:endParaRPr lang="en-US" sz="2400" dirty="0"/>
          </a:p>
          <a:p>
            <a:pPr lvl="1"/>
            <a:r>
              <a:rPr lang="en-US" sz="2400" dirty="0"/>
              <a:t>Coils </a:t>
            </a:r>
            <a:r>
              <a:rPr lang="en-US" sz="2400" b="1" dirty="0"/>
              <a:t>re-tension adjacent parenchyma</a:t>
            </a:r>
            <a:r>
              <a:rPr lang="en-US" sz="2400" dirty="0"/>
              <a:t>, which enables the lung to more efficiently </a:t>
            </a:r>
            <a:r>
              <a:rPr lang="en-US" sz="2400" dirty="0" smtClean="0"/>
              <a:t>contract.</a:t>
            </a:r>
            <a:endParaRPr lang="en-US" sz="2400" dirty="0"/>
          </a:p>
          <a:p>
            <a:pPr lvl="1"/>
            <a:r>
              <a:rPr lang="en-US" sz="2400" dirty="0"/>
              <a:t>Coils </a:t>
            </a:r>
            <a:r>
              <a:rPr lang="en-US" sz="2400" b="1" dirty="0"/>
              <a:t>tether open small airways</a:t>
            </a:r>
            <a:r>
              <a:rPr lang="en-US" sz="2400" dirty="0"/>
              <a:t>, which reduces air trapping and hyperinflation.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72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2192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Invasive Management </a:t>
            </a:r>
            <a:r>
              <a:rPr lang="en-US" b="1" dirty="0" smtClean="0"/>
              <a:t>Strategies</a:t>
            </a:r>
            <a:endParaRPr lang="en-US" b="1" dirty="0" smtClean="0"/>
          </a:p>
        </p:txBody>
      </p:sp>
      <p:sp>
        <p:nvSpPr>
          <p:cNvPr id="201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sz="3600" dirty="0" smtClean="0"/>
              <a:t>Surgery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</a:rPr>
              <a:t>Decrease </a:t>
            </a:r>
            <a:r>
              <a:rPr lang="en-US" sz="3600" b="1" dirty="0" smtClean="0">
                <a:solidFill>
                  <a:srgbClr val="FF0000"/>
                </a:solidFill>
              </a:rPr>
              <a:t>metabolism (CO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production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3600" dirty="0" smtClean="0"/>
              <a:t>C.  Improve </a:t>
            </a:r>
            <a:r>
              <a:rPr lang="en-US" sz="3600" dirty="0" smtClean="0"/>
              <a:t>perfusion</a:t>
            </a:r>
            <a:endParaRPr lang="en-US" sz="36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3600" dirty="0" smtClean="0"/>
              <a:t>D.  Optimize ventilation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40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Circle of Ventilation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352800" y="1828800"/>
            <a:ext cx="1981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D2711"/>
                </a:solidFill>
              </a:rPr>
              <a:t>Tissue</a:t>
            </a:r>
          </a:p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FD2711"/>
                </a:solidFill>
              </a:rPr>
              <a:t>Decrease Production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400800" y="3048000"/>
            <a:ext cx="1752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Blood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Improve Carrying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352800" y="4876800"/>
            <a:ext cx="2209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Heart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Improve Pumping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1828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Lungs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Improve Removal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5181600" y="2895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>
            <a:off x="5257800" y="426720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 flipV="1">
            <a:off x="2667000" y="41148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V="1">
            <a:off x="26670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5486400" y="1524000"/>
            <a:ext cx="32004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u="sng" dirty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en-US" sz="2000" dirty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i="1" dirty="0" smtClean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temperature, </a:t>
            </a:r>
            <a:r>
              <a:rPr lang="en-US" sz="2000" i="1" dirty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activity, nutrition, drugs, seizures…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6934200" y="4572000"/>
            <a:ext cx="19812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/>
              <a:t>Dissolved + HB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1"/>
              <a:t>Buffering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3048000" y="6248400"/>
            <a:ext cx="5867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/>
              <a:t>Poor perfusion leads to CO2 retention at tissues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228600" y="4572000"/>
            <a:ext cx="2667000" cy="186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Increase rate,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Eliminate auto-PEEP,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Spontaneous breathing,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Therapeutics,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Increase tidal volume,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High frequency vent.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4800" dirty="0" smtClean="0"/>
              <a:t>Optimize </a:t>
            </a:r>
            <a:r>
              <a:rPr lang="en-US" sz="4800" i="1" dirty="0" smtClean="0"/>
              <a:t>Metabolism </a:t>
            </a:r>
            <a:endParaRPr lang="en-US" sz="2000" i="1" dirty="0" smtClean="0"/>
          </a:p>
        </p:txBody>
      </p:sp>
      <p:sp>
        <p:nvSpPr>
          <p:cNvPr id="302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Appropriate Nutrition</a:t>
            </a:r>
          </a:p>
          <a:p>
            <a:pPr lvl="1" eaLnBrk="1" hangingPunct="1"/>
            <a:r>
              <a:rPr lang="en-US" dirty="0" smtClean="0"/>
              <a:t>Malnutrition </a:t>
            </a:r>
            <a:r>
              <a:rPr lang="en-US" dirty="0" smtClean="0"/>
              <a:t>can cause muscle fatigue, ventilatory insufficiency, ventilatory failure, muscle atrophy and failure to </a:t>
            </a:r>
            <a:r>
              <a:rPr lang="en-US" dirty="0" smtClean="0"/>
              <a:t>wean.</a:t>
            </a:r>
            <a:endParaRPr lang="en-US" dirty="0" smtClean="0"/>
          </a:p>
          <a:p>
            <a:pPr lvl="1" eaLnBrk="1" hangingPunct="1"/>
            <a:r>
              <a:rPr lang="en-US" dirty="0" smtClean="0"/>
              <a:t>Many </a:t>
            </a:r>
            <a:r>
              <a:rPr lang="en-US" dirty="0" smtClean="0"/>
              <a:t>COPD patients don’t eat right:</a:t>
            </a:r>
          </a:p>
          <a:p>
            <a:pPr lvl="2" eaLnBrk="1" hangingPunct="1"/>
            <a:r>
              <a:rPr lang="en-US" dirty="0" smtClean="0"/>
              <a:t>Too tired or SOB to eat or prepare </a:t>
            </a:r>
            <a:r>
              <a:rPr lang="en-US" dirty="0" smtClean="0"/>
              <a:t>meals.</a:t>
            </a:r>
            <a:endParaRPr lang="en-US" dirty="0" smtClean="0"/>
          </a:p>
          <a:p>
            <a:pPr lvl="2" eaLnBrk="1" hangingPunct="1"/>
            <a:r>
              <a:rPr lang="en-US" dirty="0" smtClean="0"/>
              <a:t>Change in appetite due to </a:t>
            </a:r>
            <a:r>
              <a:rPr lang="en-US" dirty="0" smtClean="0"/>
              <a:t>meds.</a:t>
            </a:r>
            <a:endParaRPr lang="en-US" dirty="0" smtClean="0"/>
          </a:p>
          <a:p>
            <a:pPr lvl="2" eaLnBrk="1" hangingPunct="1"/>
            <a:r>
              <a:rPr lang="en-US" dirty="0" smtClean="0"/>
              <a:t>Change in sense of taste and smell due to </a:t>
            </a:r>
            <a:r>
              <a:rPr lang="en-US" dirty="0" smtClean="0"/>
              <a:t>oxygen therapy.</a:t>
            </a:r>
            <a:endParaRPr lang="en-US" dirty="0" smtClean="0"/>
          </a:p>
          <a:p>
            <a:pPr lvl="2" eaLnBrk="1" hangingPunct="1"/>
            <a:r>
              <a:rPr lang="en-US" dirty="0" smtClean="0"/>
              <a:t>Large meals push up diaphragm and cause </a:t>
            </a:r>
            <a:r>
              <a:rPr lang="en-US" dirty="0" smtClean="0"/>
              <a:t>SOB.</a:t>
            </a:r>
            <a:endParaRPr lang="en-US" dirty="0" smtClean="0"/>
          </a:p>
          <a:p>
            <a:pPr lvl="2" eaLnBrk="1" hangingPunct="1"/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4800" dirty="0" smtClean="0"/>
              <a:t>Optimize </a:t>
            </a:r>
            <a:r>
              <a:rPr lang="en-US" sz="4800" i="1" dirty="0" smtClean="0"/>
              <a:t>Metabolism </a:t>
            </a:r>
            <a:endParaRPr lang="en-US" sz="2000" i="1" dirty="0" smtClean="0"/>
          </a:p>
        </p:txBody>
      </p:sp>
      <p:sp>
        <p:nvSpPr>
          <p:cNvPr id="302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Appropriate Nutrition</a:t>
            </a:r>
          </a:p>
          <a:p>
            <a:pPr lvl="1" eaLnBrk="1" hangingPunct="1"/>
            <a:r>
              <a:rPr lang="en-US" sz="3200" dirty="0" smtClean="0"/>
              <a:t>COPD </a:t>
            </a:r>
            <a:r>
              <a:rPr lang="en-US" sz="3200" dirty="0" smtClean="0"/>
              <a:t>patients can have tremendous increase in calorie needs </a:t>
            </a:r>
            <a:r>
              <a:rPr lang="en-US" sz="2000" i="1" dirty="0" smtClean="0"/>
              <a:t>(up to 3000/day)  </a:t>
            </a:r>
            <a:r>
              <a:rPr lang="en-US" sz="3200" dirty="0" smtClean="0"/>
              <a:t>due to increased work of </a:t>
            </a:r>
            <a:r>
              <a:rPr lang="en-US" sz="3200" dirty="0" smtClean="0"/>
              <a:t>breathing.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They </a:t>
            </a:r>
            <a:r>
              <a:rPr lang="en-US" sz="3200" dirty="0" smtClean="0"/>
              <a:t>need to eat/drink </a:t>
            </a:r>
            <a:r>
              <a:rPr lang="en-US" sz="3200" i="1" dirty="0" smtClean="0"/>
              <a:t>more</a:t>
            </a:r>
            <a:r>
              <a:rPr lang="en-US" sz="3200" dirty="0" smtClean="0"/>
              <a:t> than </a:t>
            </a:r>
            <a:r>
              <a:rPr lang="en-US" sz="3200" dirty="0" smtClean="0"/>
              <a:t>normal.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They </a:t>
            </a:r>
            <a:r>
              <a:rPr lang="en-US" sz="3200" dirty="0" smtClean="0"/>
              <a:t>need to eat/drink the </a:t>
            </a:r>
            <a:r>
              <a:rPr lang="en-US" sz="3200" i="1" dirty="0" smtClean="0"/>
              <a:t>right</a:t>
            </a:r>
            <a:r>
              <a:rPr lang="en-US" sz="3200" dirty="0" smtClean="0"/>
              <a:t> </a:t>
            </a:r>
            <a:r>
              <a:rPr lang="en-US" sz="3200" dirty="0" smtClean="0"/>
              <a:t>things.</a:t>
            </a:r>
            <a:endParaRPr lang="en-US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61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4800" dirty="0" smtClean="0"/>
              <a:t>Optimize </a:t>
            </a:r>
            <a:r>
              <a:rPr lang="en-US" sz="4800" i="1" dirty="0" smtClean="0"/>
              <a:t>Metabolism </a:t>
            </a:r>
            <a:br>
              <a:rPr lang="en-US" sz="4800" i="1" dirty="0" smtClean="0"/>
            </a:br>
            <a:endParaRPr lang="en-US" sz="2000" i="1" dirty="0" smtClean="0"/>
          </a:p>
        </p:txBody>
      </p:sp>
      <p:sp>
        <p:nvSpPr>
          <p:cNvPr id="335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502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Decrease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 smtClean="0"/>
              <a:t>production</a:t>
            </a:r>
            <a:endParaRPr lang="en-US" sz="2400" dirty="0" smtClean="0"/>
          </a:p>
          <a:p>
            <a:pPr lvl="1" eaLnBrk="1" hangingPunct="1"/>
            <a:r>
              <a:rPr lang="en-US" sz="3200" dirty="0" smtClean="0"/>
              <a:t>At Home control diet:</a:t>
            </a:r>
          </a:p>
          <a:p>
            <a:pPr lvl="2" eaLnBrk="1" hangingPunct="1"/>
            <a:r>
              <a:rPr lang="en-US" sz="2800" dirty="0" smtClean="0"/>
              <a:t>Low carbohydrate diet (</a:t>
            </a:r>
            <a:r>
              <a:rPr lang="en-US" sz="2800" dirty="0" err="1" smtClean="0"/>
              <a:t>Pulmo</a:t>
            </a:r>
            <a:r>
              <a:rPr lang="en-US" sz="2800" dirty="0" smtClean="0"/>
              <a:t>-care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High protein &amp; good fat diets are </a:t>
            </a:r>
            <a:r>
              <a:rPr lang="en-US" sz="2800" dirty="0" smtClean="0"/>
              <a:t>needed. </a:t>
            </a:r>
            <a:endParaRPr lang="en-US" sz="2800" dirty="0" smtClean="0"/>
          </a:p>
          <a:p>
            <a:pPr lvl="1" eaLnBrk="1" hangingPunct="1"/>
            <a:r>
              <a:rPr lang="en-US" sz="3200" dirty="0" smtClean="0"/>
              <a:t>When </a:t>
            </a:r>
            <a:r>
              <a:rPr lang="en-US" sz="3200" dirty="0" smtClean="0"/>
              <a:t>in hospital:</a:t>
            </a:r>
          </a:p>
          <a:p>
            <a:pPr lvl="2" eaLnBrk="1" hangingPunct="1"/>
            <a:r>
              <a:rPr lang="en-US" sz="2800" dirty="0" smtClean="0"/>
              <a:t>Control </a:t>
            </a:r>
            <a:r>
              <a:rPr lang="en-US" sz="2800" dirty="0" smtClean="0"/>
              <a:t>fever.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Stop </a:t>
            </a:r>
            <a:r>
              <a:rPr lang="en-US" sz="2800" dirty="0" smtClean="0"/>
              <a:t>shivering.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Decrease activity (sedation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Evaluate use of stimulants (caffeine</a:t>
            </a:r>
            <a:r>
              <a:rPr lang="en-US" sz="2800" dirty="0" smtClean="0"/>
              <a:t>…).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Treat </a:t>
            </a:r>
            <a:r>
              <a:rPr lang="en-US" sz="2800" dirty="0" smtClean="0"/>
              <a:t>seizures.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399"/>
            <a:ext cx="2819400" cy="326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Pulmocare</a:t>
            </a:r>
            <a:endParaRPr lang="en-US" b="1" dirty="0" smtClean="0"/>
          </a:p>
        </p:txBody>
      </p:sp>
      <p:sp>
        <p:nvSpPr>
          <p:cNvPr id="78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6019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high-calorie, low-carbohydrate formula designed to help </a:t>
            </a:r>
            <a:r>
              <a:rPr lang="en-US" i="1" dirty="0" smtClean="0"/>
              <a:t>reduce carbon dioxide production, thereby minimizing CO2 retention</a:t>
            </a:r>
            <a:r>
              <a:rPr lang="en-US" dirty="0" smtClean="0"/>
              <a:t> resulting from chronic obstructive pulmonary disease, cystic fibrosis, or respiratory failure.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Pulmocare</a:t>
            </a:r>
            <a:r>
              <a:rPr lang="en-US" dirty="0" smtClean="0"/>
              <a:t> </a:t>
            </a:r>
            <a:r>
              <a:rPr lang="en-US" dirty="0" smtClean="0"/>
              <a:t>is appropriate for ambulatory or ventilator-dependent patients.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Circle of Ventilation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352800" y="1828800"/>
            <a:ext cx="1981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Tissue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Decrease Production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400800" y="3048000"/>
            <a:ext cx="1752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Blood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Improve Carrying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352800" y="4876800"/>
            <a:ext cx="2209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Heart</a:t>
            </a:r>
          </a:p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</a:rPr>
              <a:t>Improve Pumping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1828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Lungs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Improve Removal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5181600" y="2895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flipH="1">
            <a:off x="5257800" y="426720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 flipV="1">
            <a:off x="2667000" y="41148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V="1">
            <a:off x="26670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5486400" y="1524000"/>
            <a:ext cx="32004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u="sng"/>
              <a:t>Metabolism</a:t>
            </a:r>
            <a:r>
              <a:rPr lang="en-US" sz="2000"/>
              <a:t>:  </a:t>
            </a:r>
            <a:r>
              <a:rPr lang="en-US" sz="2000" i="1"/>
              <a:t>temp., activity, nutrition, drugs, seizures…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6934200" y="4572000"/>
            <a:ext cx="19812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/>
              <a:t>Dissolved + HB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1"/>
              <a:t>Buffering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3048000" y="6248400"/>
            <a:ext cx="5867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rgbClr val="FF0000"/>
                </a:solidFill>
              </a:rPr>
              <a:t>Poor perfusion leads to CO2 retention at tissues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228600" y="4572000"/>
            <a:ext cx="2667000" cy="186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Increase rate,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Eliminate auto-PEEP,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Spontaneous breathing,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Therapeutics,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Increase tidal volume,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/>
              <a:t>High frequency vent.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Invasive Management Strategies:</a:t>
            </a:r>
          </a:p>
        </p:txBody>
      </p:sp>
      <p:sp>
        <p:nvSpPr>
          <p:cNvPr id="201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sz="3600" dirty="0" smtClean="0"/>
              <a:t>Surgery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sz="3600" dirty="0" smtClean="0"/>
              <a:t>Decrease </a:t>
            </a:r>
            <a:r>
              <a:rPr lang="en-US" sz="3600" dirty="0" smtClean="0"/>
              <a:t>metabolism (CO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production)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3600" dirty="0" smtClean="0"/>
              <a:t>C</a:t>
            </a:r>
            <a:r>
              <a:rPr lang="en-US" sz="3600" dirty="0" smtClean="0"/>
              <a:t>.  </a:t>
            </a:r>
            <a:r>
              <a:rPr lang="en-US" sz="3600" b="1" dirty="0" smtClean="0">
                <a:solidFill>
                  <a:srgbClr val="FF0000"/>
                </a:solidFill>
              </a:rPr>
              <a:t>Improve perfusion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3600" dirty="0" smtClean="0"/>
              <a:t>D</a:t>
            </a:r>
            <a:r>
              <a:rPr lang="en-US" sz="3600" dirty="0" smtClean="0"/>
              <a:t>.  Optimize ventilation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4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38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MODULE C - </a:t>
            </a:r>
            <a:r>
              <a:rPr lang="en-US" sz="4000" smtClean="0"/>
              <a:t>A</a:t>
            </a:r>
            <a:r>
              <a:rPr lang="en-US" sz="4000" i="1" smtClean="0"/>
              <a:t>ssignments</a:t>
            </a:r>
          </a:p>
        </p:txBody>
      </p:sp>
      <p:sp>
        <p:nvSpPr>
          <p:cNvPr id="160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READ:  </a:t>
            </a:r>
            <a:r>
              <a:rPr lang="en-US" sz="1800" i="1" dirty="0" smtClean="0"/>
              <a:t>(See First Day Handout)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 smtClean="0"/>
              <a:t>Clinical </a:t>
            </a:r>
            <a:r>
              <a:rPr lang="en-US" sz="2000" u="sng" dirty="0" smtClean="0"/>
              <a:t>Man &amp; Assess of </a:t>
            </a:r>
            <a:r>
              <a:rPr lang="en-US" sz="2000" u="sng" dirty="0" err="1" smtClean="0"/>
              <a:t>Resp</a:t>
            </a:r>
            <a:r>
              <a:rPr lang="en-US" sz="2000" u="sng" dirty="0" smtClean="0"/>
              <a:t> Dis</a:t>
            </a:r>
            <a:r>
              <a:rPr lang="en-US" sz="2000" dirty="0" smtClean="0"/>
              <a:t> </a:t>
            </a:r>
            <a:r>
              <a:rPr lang="en-US" sz="2000" dirty="0" smtClean="0"/>
              <a:t>(7th </a:t>
            </a:r>
            <a:r>
              <a:rPr lang="en-US" sz="2000" dirty="0" smtClean="0"/>
              <a:t>ed.)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Chapter </a:t>
            </a:r>
            <a:r>
              <a:rPr lang="en-US" sz="1600" dirty="0" smtClean="0"/>
              <a:t>12 </a:t>
            </a:r>
            <a:r>
              <a:rPr lang="en-US" sz="1600" dirty="0" smtClean="0"/>
              <a:t>– Chronic Obstructive Pulmonary Disease ,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Chronic </a:t>
            </a:r>
            <a:r>
              <a:rPr lang="en-US" sz="1600" dirty="0" smtClean="0"/>
              <a:t>Bronchitis, and Emphysema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Pilbeam</a:t>
            </a:r>
            <a:r>
              <a:rPr lang="en-US" sz="2000" dirty="0" smtClean="0"/>
              <a:t> </a:t>
            </a:r>
            <a:r>
              <a:rPr lang="en-US" sz="2000" dirty="0" smtClean="0"/>
              <a:t>(5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ed.) - </a:t>
            </a:r>
            <a:r>
              <a:rPr lang="en-US" sz="2000" u="sng" dirty="0"/>
              <a:t>Mechanical Ventilation</a:t>
            </a:r>
            <a:r>
              <a:rPr lang="en-US" sz="2000" dirty="0"/>
              <a:t> 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Computer simulation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Lab on </a:t>
            </a:r>
            <a:r>
              <a:rPr lang="en-US" sz="2400" u="sng" dirty="0"/>
              <a:t>Dual Ventilator Modes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PRVC, VC+, Autoflow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Volume Support</a:t>
            </a:r>
          </a:p>
        </p:txBody>
      </p:sp>
      <p:pic>
        <p:nvPicPr>
          <p:cNvPr id="6148" name="Picture 10" descr="MC90038364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1997075" cy="236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dirty="0" smtClean="0"/>
              <a:t>Improve </a:t>
            </a:r>
            <a:r>
              <a:rPr lang="en-US" i="1" dirty="0" smtClean="0"/>
              <a:t>Perfusion</a:t>
            </a:r>
          </a:p>
        </p:txBody>
      </p:sp>
      <p:sp>
        <p:nvSpPr>
          <p:cNvPr id="301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Reduce Air-trapping!!! </a:t>
            </a:r>
          </a:p>
          <a:p>
            <a:pPr lvl="1" eaLnBrk="1" hangingPunct="1"/>
            <a:r>
              <a:rPr lang="en-US" sz="3200" dirty="0" smtClean="0"/>
              <a:t>Dynamic </a:t>
            </a:r>
            <a:r>
              <a:rPr lang="en-US" sz="3200" dirty="0" smtClean="0"/>
              <a:t>hyperinflation and auto-PEEP may produce life threatening cardiac compromise</a:t>
            </a:r>
          </a:p>
          <a:p>
            <a:pPr lvl="1" eaLnBrk="1" hangingPunct="1"/>
            <a:r>
              <a:rPr lang="en-US" sz="3200" dirty="0" smtClean="0"/>
              <a:t>Poor </a:t>
            </a:r>
            <a:r>
              <a:rPr lang="en-US" sz="3200" dirty="0" smtClean="0"/>
              <a:t>perfusion leads to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(acid) retention at the tissues</a:t>
            </a:r>
          </a:p>
          <a:p>
            <a:pPr lvl="1" eaLnBrk="1" hangingPunct="1"/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/>
              <a:t>must be pumped back to the lungs for removal</a:t>
            </a:r>
          </a:p>
          <a:p>
            <a:pPr eaLnBrk="1" hangingPunct="1"/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Circle of Ventilation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352800" y="1828800"/>
            <a:ext cx="1981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Tissue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Decrease Production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400800" y="3048000"/>
            <a:ext cx="1752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Blood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Improve Carrying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352800" y="4876800"/>
            <a:ext cx="2209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Heart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Improve Pumping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1828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Lungs</a:t>
            </a:r>
          </a:p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Improve Removal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5181600" y="2895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5257800" y="426720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 flipV="1">
            <a:off x="2667000" y="41148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V="1">
            <a:off x="26670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5486400" y="1524000"/>
            <a:ext cx="32004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u="sng"/>
              <a:t>Metabolism</a:t>
            </a:r>
            <a:r>
              <a:rPr lang="en-US" sz="2000"/>
              <a:t>:  </a:t>
            </a:r>
            <a:r>
              <a:rPr lang="en-US" sz="2000" i="1"/>
              <a:t>temp., activity, nutrition, drugs, seizures…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6934200" y="4572000"/>
            <a:ext cx="19812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/>
              <a:t>Dissolved + HB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1"/>
              <a:t>Buffering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3048000" y="6248400"/>
            <a:ext cx="5867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/>
              <a:t>Poor perfusion leads to CO2 retention at tissues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228600" y="4572000"/>
            <a:ext cx="2667000" cy="186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>
                <a:solidFill>
                  <a:srgbClr val="FF0000"/>
                </a:solidFill>
              </a:rPr>
              <a:t>Increase rate,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>
                <a:solidFill>
                  <a:srgbClr val="FF0000"/>
                </a:solidFill>
              </a:rPr>
              <a:t>Eliminate auto-PEEP,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>
                <a:solidFill>
                  <a:srgbClr val="FF0000"/>
                </a:solidFill>
              </a:rPr>
              <a:t>Spontaneous breathing,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>
                <a:solidFill>
                  <a:srgbClr val="FF0000"/>
                </a:solidFill>
              </a:rPr>
              <a:t>Therapeutics,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>
                <a:solidFill>
                  <a:srgbClr val="FF0000"/>
                </a:solidFill>
              </a:rPr>
              <a:t>Increase tidal volume,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i="1">
                <a:solidFill>
                  <a:srgbClr val="FF0000"/>
                </a:solidFill>
              </a:rPr>
              <a:t>High frequency vent.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Invasive Management Strategies:</a:t>
            </a:r>
          </a:p>
        </p:txBody>
      </p:sp>
      <p:sp>
        <p:nvSpPr>
          <p:cNvPr id="201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9248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Surgery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Decrease </a:t>
            </a:r>
            <a:r>
              <a:rPr lang="en-US" dirty="0" smtClean="0"/>
              <a:t>metabolism (CO</a:t>
            </a:r>
            <a:r>
              <a:rPr lang="en-US" baseline="-25000" dirty="0" smtClean="0"/>
              <a:t>2</a:t>
            </a:r>
            <a:r>
              <a:rPr lang="en-US" dirty="0" smtClean="0"/>
              <a:t> production)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C</a:t>
            </a:r>
            <a:r>
              <a:rPr lang="en-US" dirty="0" smtClean="0"/>
              <a:t>.  Improve perfusion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D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rgbClr val="FF0000"/>
                </a:solidFill>
              </a:rPr>
              <a:t>Optimize ventilation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38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dirty="0" smtClean="0"/>
              <a:t>Optimize </a:t>
            </a:r>
            <a:r>
              <a:rPr lang="en-US" i="1" dirty="0" smtClean="0"/>
              <a:t>Ventilation</a:t>
            </a: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648200"/>
          </a:xfrm>
        </p:spPr>
        <p:txBody>
          <a:bodyPr/>
          <a:lstStyle/>
          <a:p>
            <a:pPr marL="57785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Provide therapeutics</a:t>
            </a:r>
          </a:p>
          <a:p>
            <a:pPr marL="57785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Change modes</a:t>
            </a:r>
          </a:p>
          <a:p>
            <a:pPr marL="57785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Adjust tidal volume</a:t>
            </a:r>
          </a:p>
          <a:p>
            <a:pPr marL="57785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Reduce physiologic deadspace by eliminating auto-PEEP </a:t>
            </a:r>
          </a:p>
          <a:p>
            <a:pPr marL="57785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Reduce mechanical deadspace</a:t>
            </a:r>
          </a:p>
          <a:p>
            <a:pPr marL="57785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Correct for circuit volume loss</a:t>
            </a:r>
          </a:p>
          <a:p>
            <a:pPr marL="57785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Adjust rate</a:t>
            </a:r>
          </a:p>
          <a:p>
            <a:pPr marL="57785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Maintain patient ventilator synchrony</a:t>
            </a:r>
          </a:p>
          <a:p>
            <a:pPr marL="577850" lvl="1" indent="-533400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Allow for spontaneous breathing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Ventilation</a:t>
            </a:r>
          </a:p>
        </p:txBody>
      </p:sp>
      <p:sp>
        <p:nvSpPr>
          <p:cNvPr id="100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Most critical life function! </a:t>
            </a:r>
          </a:p>
          <a:p>
            <a:pPr eaLnBrk="1" hangingPunct="1"/>
            <a:r>
              <a:rPr lang="en-US" sz="2800" dirty="0" smtClean="0"/>
              <a:t>If </a:t>
            </a:r>
            <a:r>
              <a:rPr lang="en-US" sz="2800" dirty="0" smtClean="0"/>
              <a:t>possible - fix this first!</a:t>
            </a:r>
          </a:p>
          <a:p>
            <a:pPr eaLnBrk="1" hangingPunct="1"/>
            <a:r>
              <a:rPr lang="en-US" sz="2800" dirty="0" smtClean="0"/>
              <a:t>P</a:t>
            </a:r>
            <a:r>
              <a:rPr lang="en-US" sz="2400" dirty="0" smtClean="0"/>
              <a:t>a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/>
              <a:t>is the best measure of patient's ventilatory status </a:t>
            </a:r>
          </a:p>
          <a:p>
            <a:pPr lvl="1" eaLnBrk="1" hangingPunct="1"/>
            <a:r>
              <a:rPr lang="en-US" dirty="0" smtClean="0"/>
              <a:t>For </a:t>
            </a:r>
            <a:r>
              <a:rPr lang="en-US" dirty="0" smtClean="0">
                <a:solidFill>
                  <a:srgbClr val="FD2711"/>
                </a:solidFill>
              </a:rPr>
              <a:t>COPD</a:t>
            </a:r>
            <a:r>
              <a:rPr lang="en-US" dirty="0" smtClean="0"/>
              <a:t> patients the P</a:t>
            </a:r>
            <a:r>
              <a:rPr lang="en-US" sz="2400" dirty="0" smtClean="0"/>
              <a:t>a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dirty="0" smtClean="0"/>
              <a:t> is often &gt;50 mmHg</a:t>
            </a:r>
          </a:p>
          <a:p>
            <a:pPr lvl="1" eaLnBrk="1" hangingPunct="1"/>
            <a:r>
              <a:rPr lang="en-US" dirty="0" smtClean="0"/>
              <a:t>Avoid </a:t>
            </a:r>
            <a:r>
              <a:rPr lang="en-US" dirty="0" smtClean="0"/>
              <a:t>alkalosis - shoot for pH 7.30 – 7.35 range</a:t>
            </a:r>
          </a:p>
          <a:p>
            <a:pPr lvl="1" eaLnBrk="1" hangingPunct="1"/>
            <a:r>
              <a:rPr lang="en-US" dirty="0" smtClean="0"/>
              <a:t>CAUTION</a:t>
            </a:r>
            <a:r>
              <a:rPr lang="en-US" dirty="0" smtClean="0"/>
              <a:t>:  Hypoventilation may </a:t>
            </a:r>
            <a:r>
              <a:rPr lang="en-US" dirty="0" smtClean="0"/>
              <a:t>be the cause </a:t>
            </a:r>
            <a:r>
              <a:rPr lang="en-US" dirty="0" smtClean="0"/>
              <a:t>of hypoxemia </a:t>
            </a:r>
            <a:r>
              <a:rPr lang="en-US" dirty="0" smtClean="0"/>
              <a:t>and oxygen therapy </a:t>
            </a:r>
            <a:r>
              <a:rPr lang="en-US" dirty="0" smtClean="0"/>
              <a:t>is usually indicated to maintain PaO2 &gt;/= 60 </a:t>
            </a:r>
            <a:r>
              <a:rPr lang="en-US" dirty="0" smtClean="0"/>
              <a:t>mmHg.</a:t>
            </a:r>
            <a:endParaRPr lang="en-US" u="sng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Where should the P</a:t>
            </a:r>
            <a:r>
              <a:rPr lang="en-US" sz="4000" dirty="0" smtClean="0"/>
              <a:t>a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r>
              <a:rPr lang="en-US" dirty="0" smtClean="0"/>
              <a:t> level be?</a:t>
            </a:r>
          </a:p>
        </p:txBody>
      </p:sp>
      <p:sp>
        <p:nvSpPr>
          <p:cNvPr id="8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PERMISSIVE HYPERCAPNEA</a:t>
            </a:r>
            <a:br>
              <a:rPr lang="en-US" sz="3600" b="1" dirty="0" smtClean="0"/>
            </a:br>
            <a:r>
              <a:rPr lang="en-US" sz="3600" b="1" dirty="0" smtClean="0"/>
              <a:t>           (High P</a:t>
            </a:r>
            <a:r>
              <a:rPr lang="en-US" b="1" dirty="0" smtClean="0"/>
              <a:t>a</a:t>
            </a:r>
            <a:r>
              <a:rPr lang="en-US" sz="2800" b="1" dirty="0" smtClean="0"/>
              <a:t>CO</a:t>
            </a:r>
            <a:r>
              <a:rPr lang="en-US" sz="2800" b="1" baseline="-25000" dirty="0" smtClean="0"/>
              <a:t>2</a:t>
            </a:r>
            <a:r>
              <a:rPr lang="en-US" sz="3600" b="1" dirty="0" smtClean="0"/>
              <a:t> with pH &gt;7.25)</a:t>
            </a:r>
            <a:r>
              <a:rPr lang="en-US" sz="3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ARDS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Asthma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Severe pneumonia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D2711"/>
                </a:solidFill>
              </a:rPr>
              <a:t>Emphysema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Severe metabolic alkalosis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295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Where should the P</a:t>
            </a:r>
            <a:r>
              <a:rPr lang="en-US" sz="4000" dirty="0" smtClean="0"/>
              <a:t>a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r>
              <a:rPr lang="en-US" dirty="0" smtClean="0"/>
              <a:t> level be?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NORMOCAPNEA</a:t>
            </a:r>
            <a:br>
              <a:rPr lang="en-US" sz="3600" b="1" dirty="0" smtClean="0"/>
            </a:br>
            <a:r>
              <a:rPr lang="en-US" sz="3600" b="1" dirty="0" smtClean="0"/>
              <a:t>               (P</a:t>
            </a:r>
            <a:r>
              <a:rPr lang="en-US" b="1" dirty="0" smtClean="0"/>
              <a:t>a</a:t>
            </a:r>
            <a:r>
              <a:rPr lang="en-US" sz="2800" b="1" dirty="0" smtClean="0"/>
              <a:t>CO</a:t>
            </a:r>
            <a:r>
              <a:rPr lang="en-US" sz="2800" b="1" baseline="-25000" dirty="0" smtClean="0"/>
              <a:t>2</a:t>
            </a:r>
            <a:r>
              <a:rPr lang="en-US" sz="3600" b="1" dirty="0" smtClean="0"/>
              <a:t> 35 - 45 mmHg)</a:t>
            </a:r>
            <a:r>
              <a:rPr lang="en-US" sz="3600" dirty="0" smtClean="0"/>
              <a:t> </a:t>
            </a:r>
          </a:p>
          <a:p>
            <a:pPr lvl="1" eaLnBrk="1" hangingPunct="1"/>
            <a:r>
              <a:rPr lang="en-US" sz="3200" dirty="0" smtClean="0"/>
              <a:t>Most </a:t>
            </a:r>
            <a:r>
              <a:rPr lang="en-US" sz="3200" dirty="0" smtClean="0"/>
              <a:t>ventilator patients</a:t>
            </a:r>
          </a:p>
          <a:p>
            <a:pPr lvl="1" eaLnBrk="1" hangingPunct="1"/>
            <a:r>
              <a:rPr lang="en-US" sz="3200" dirty="0" smtClean="0"/>
              <a:t>Neuromuscular</a:t>
            </a:r>
          </a:p>
          <a:p>
            <a:pPr lvl="1" eaLnBrk="1" hangingPunct="1"/>
            <a:r>
              <a:rPr lang="en-US" sz="3200" dirty="0" smtClean="0"/>
              <a:t>Post-op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Where should the P</a:t>
            </a:r>
            <a:r>
              <a:rPr lang="en-US" sz="4000" dirty="0" smtClean="0"/>
              <a:t>a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r>
              <a:rPr lang="en-US" dirty="0" smtClean="0"/>
              <a:t> level be?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114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HYPERVENTILATION</a:t>
            </a:r>
            <a:br>
              <a:rPr lang="en-US" sz="3600" b="1" dirty="0" smtClean="0"/>
            </a:br>
            <a:r>
              <a:rPr lang="en-US" sz="3600" b="1" dirty="0" smtClean="0"/>
              <a:t>                      (P</a:t>
            </a:r>
            <a:r>
              <a:rPr lang="en-US" b="1" dirty="0" smtClean="0"/>
              <a:t>a</a:t>
            </a:r>
            <a:r>
              <a:rPr lang="en-US" sz="2800" b="1" dirty="0" smtClean="0"/>
              <a:t>CO</a:t>
            </a:r>
            <a:r>
              <a:rPr lang="en-US" sz="2800" b="1" baseline="-25000" dirty="0" smtClean="0"/>
              <a:t>2</a:t>
            </a:r>
            <a:r>
              <a:rPr lang="en-US" sz="3600" b="1" dirty="0" smtClean="0"/>
              <a:t> 25 - 30 mmHg)</a:t>
            </a:r>
            <a:r>
              <a:rPr lang="en-US" sz="3600" dirty="0" smtClean="0"/>
              <a:t> </a:t>
            </a:r>
          </a:p>
          <a:p>
            <a:pPr lvl="1" eaLnBrk="1" hangingPunct="1"/>
            <a:r>
              <a:rPr lang="en-US" sz="3200" dirty="0" smtClean="0"/>
              <a:t>Closed </a:t>
            </a:r>
            <a:r>
              <a:rPr lang="en-US" sz="3200" dirty="0" smtClean="0"/>
              <a:t>Head Injury </a:t>
            </a:r>
            <a:r>
              <a:rPr lang="en-US" dirty="0" smtClean="0">
                <a:solidFill>
                  <a:srgbClr val="FF0000"/>
                </a:solidFill>
              </a:rPr>
              <a:t>during </a:t>
            </a:r>
            <a:r>
              <a:rPr lang="en-US" dirty="0" smtClean="0">
                <a:solidFill>
                  <a:srgbClr val="FF0000"/>
                </a:solidFill>
              </a:rPr>
              <a:t>times of uncontrolled ICP </a:t>
            </a:r>
            <a:r>
              <a:rPr lang="en-US" dirty="0" smtClean="0">
                <a:solidFill>
                  <a:srgbClr val="FF0000"/>
                </a:solidFill>
              </a:rPr>
              <a:t>increases.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3200" dirty="0" smtClean="0"/>
              <a:t>Metabolic acidosis</a:t>
            </a:r>
          </a:p>
          <a:p>
            <a:pPr lvl="1" eaLnBrk="1" hangingPunct="1"/>
            <a:r>
              <a:rPr lang="en-US" sz="3200" dirty="0" smtClean="0"/>
              <a:t>Persistent Pulmonary Hypertension </a:t>
            </a:r>
            <a:r>
              <a:rPr lang="en-US" dirty="0" smtClean="0"/>
              <a:t>(PPH or PFC)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Apply </a:t>
            </a:r>
            <a:r>
              <a:rPr lang="en-US" dirty="0" smtClean="0"/>
              <a:t>Appropriate Therapeutics</a:t>
            </a:r>
          </a:p>
        </p:txBody>
      </p:sp>
      <p:sp>
        <p:nvSpPr>
          <p:cNvPr id="305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Patient position (30 – 45 degree head up)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Consider </a:t>
            </a:r>
            <a:r>
              <a:rPr lang="en-US" dirty="0" smtClean="0"/>
              <a:t>bronchodilation (SABA), (LABA) &amp; steroids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Bronchial </a:t>
            </a:r>
            <a:r>
              <a:rPr lang="en-US" dirty="0" smtClean="0"/>
              <a:t>hygiene (suctioning, PEP, CPT, IPV, Acapella…)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Consider </a:t>
            </a:r>
            <a:r>
              <a:rPr lang="en-US" dirty="0" smtClean="0"/>
              <a:t>humidification &amp; hydration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Consider </a:t>
            </a:r>
            <a:r>
              <a:rPr lang="en-US" dirty="0" smtClean="0"/>
              <a:t>size &amp; type of airway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Consider </a:t>
            </a:r>
            <a:r>
              <a:rPr lang="en-US" dirty="0" smtClean="0"/>
              <a:t>sedation level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Consider </a:t>
            </a:r>
            <a:r>
              <a:rPr lang="en-US" dirty="0" smtClean="0"/>
              <a:t>changing position of patient (good lung down)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Use </a:t>
            </a:r>
            <a:r>
              <a:rPr lang="en-US" dirty="0" smtClean="0"/>
              <a:t>Proper Mode</a:t>
            </a:r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5029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Assist control </a:t>
            </a:r>
            <a:r>
              <a:rPr lang="en-US" sz="2400" i="1" dirty="0" smtClean="0"/>
              <a:t>volume</a:t>
            </a:r>
            <a:r>
              <a:rPr lang="en-US" sz="2400" dirty="0" smtClean="0"/>
              <a:t> ventilation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000" dirty="0" smtClean="0"/>
              <a:t>Unload muscles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000" dirty="0" smtClean="0"/>
              <a:t>Watch for hyperinflation and high pressures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000" dirty="0" smtClean="0"/>
              <a:t>Watch for </a:t>
            </a:r>
            <a:r>
              <a:rPr lang="en-US" sz="2000" dirty="0" err="1" smtClean="0"/>
              <a:t>dysynchrony</a:t>
            </a: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Assist </a:t>
            </a:r>
            <a:r>
              <a:rPr lang="en-US" sz="2400" dirty="0" smtClean="0"/>
              <a:t>control </a:t>
            </a:r>
            <a:r>
              <a:rPr lang="en-US" sz="2400" i="1" dirty="0" smtClean="0"/>
              <a:t>pressure</a:t>
            </a:r>
            <a:r>
              <a:rPr lang="en-US" sz="2400" dirty="0" smtClean="0"/>
              <a:t> ventilation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000" dirty="0" smtClean="0"/>
              <a:t>Allows volume &amp; flow variability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000" dirty="0" smtClean="0"/>
              <a:t>Watch volumes closely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Dual </a:t>
            </a:r>
            <a:r>
              <a:rPr lang="en-US" sz="2400" dirty="0" smtClean="0"/>
              <a:t>Modes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000" dirty="0" smtClean="0">
                <a:solidFill>
                  <a:srgbClr val="FD2711"/>
                </a:solidFill>
              </a:rPr>
              <a:t>Within a breath</a:t>
            </a:r>
            <a:r>
              <a:rPr lang="en-US" sz="2000" dirty="0" smtClean="0"/>
              <a:t>: VAPS, </a:t>
            </a:r>
            <a:r>
              <a:rPr lang="en-US" sz="2000" dirty="0" err="1" smtClean="0"/>
              <a:t>PAug</a:t>
            </a:r>
            <a:r>
              <a:rPr lang="en-US" sz="2000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000" dirty="0" smtClean="0">
                <a:solidFill>
                  <a:srgbClr val="FD2711"/>
                </a:solidFill>
              </a:rPr>
              <a:t>Breath to breath - time cycled</a:t>
            </a:r>
            <a:r>
              <a:rPr lang="en-US" sz="2000" dirty="0" smtClean="0"/>
              <a:t>: PRVC, Auto-flow, VC+, APV, VPC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000" dirty="0" smtClean="0">
                <a:solidFill>
                  <a:srgbClr val="FD2711"/>
                </a:solidFill>
              </a:rPr>
              <a:t>Breath to breath - flow cycled</a:t>
            </a:r>
            <a:r>
              <a:rPr lang="en-US" sz="2000" dirty="0" smtClean="0"/>
              <a:t>: Volume Support, Smart Care (</a:t>
            </a:r>
            <a:r>
              <a:rPr lang="en-US" sz="2000" dirty="0" err="1" smtClean="0"/>
              <a:t>Drager</a:t>
            </a:r>
            <a:r>
              <a:rPr lang="en-US" sz="2000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PAV </a:t>
            </a:r>
            <a:r>
              <a:rPr lang="en-US" sz="2400" dirty="0" smtClean="0"/>
              <a:t>(NPB 840) &amp; PPS (</a:t>
            </a:r>
            <a:r>
              <a:rPr lang="en-US" sz="2400" dirty="0" err="1" smtClean="0"/>
              <a:t>Drager</a:t>
            </a:r>
            <a:r>
              <a:rPr lang="en-US" sz="2400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NAVA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/>
              <a:t>Smart </a:t>
            </a:r>
            <a:r>
              <a:rPr lang="en-US" sz="2400" dirty="0" smtClean="0"/>
              <a:t>Care (</a:t>
            </a:r>
            <a:r>
              <a:rPr lang="en-US" sz="2400" dirty="0" err="1" smtClean="0"/>
              <a:t>Drager</a:t>
            </a:r>
            <a:r>
              <a:rPr lang="en-US" sz="2400" dirty="0" smtClean="0"/>
              <a:t> XL)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C - </a:t>
            </a:r>
            <a:r>
              <a:rPr lang="en-US" smtClean="0"/>
              <a:t>A</a:t>
            </a:r>
            <a:r>
              <a:rPr lang="en-US" i="1" smtClean="0"/>
              <a:t>ssignments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D2711"/>
                </a:solidFill>
              </a:rPr>
              <a:t>Optional</a:t>
            </a:r>
            <a:r>
              <a:rPr lang="en-US" sz="2800" dirty="0" smtClean="0"/>
              <a:t> videotape (E-108): </a:t>
            </a:r>
          </a:p>
          <a:p>
            <a:pPr lvl="1" eaLnBrk="1" hangingPunct="1"/>
            <a:r>
              <a:rPr lang="en-US" i="1" dirty="0" smtClean="0"/>
              <a:t>Professor’s Rounds 2011 – Management of the Patient with COPD</a:t>
            </a:r>
          </a:p>
          <a:p>
            <a:pPr lvl="1" eaLnBrk="1" hangingPunct="1"/>
            <a:endParaRPr lang="en-US" i="1" dirty="0" smtClean="0"/>
          </a:p>
          <a:p>
            <a:pPr lvl="1" eaLnBrk="1" hangingPunct="1"/>
            <a:r>
              <a:rPr lang="en-US" i="1" dirty="0" smtClean="0"/>
              <a:t>Professor's Rounds 2008 – Efficacy of New Modes of Mechanical Ventilation </a:t>
            </a:r>
          </a:p>
          <a:p>
            <a:pPr lvl="1" eaLnBrk="1" hangingPunct="1"/>
            <a:endParaRPr lang="en-US" i="1" dirty="0" smtClean="0"/>
          </a:p>
          <a:p>
            <a:pPr lvl="1" eaLnBrk="1" hangingPunct="1"/>
            <a:r>
              <a:rPr lang="en-US" i="1" dirty="0" smtClean="0"/>
              <a:t>Many others under TV in E-108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Adjust </a:t>
            </a:r>
            <a:r>
              <a:rPr lang="en-US" dirty="0" smtClean="0"/>
              <a:t>Ventilator Tidal Volume</a:t>
            </a:r>
          </a:p>
        </p:txBody>
      </p:sp>
      <p:sp>
        <p:nvSpPr>
          <p:cNvPr id="306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Normal </a:t>
            </a:r>
            <a:r>
              <a:rPr lang="en-US" sz="2800" dirty="0" smtClean="0"/>
              <a:t>lungs being ventilated:  5 </a:t>
            </a:r>
            <a:r>
              <a:rPr lang="en-US" sz="2800" dirty="0" smtClean="0"/>
              <a:t>– </a:t>
            </a:r>
            <a:r>
              <a:rPr lang="en-US" sz="2800" dirty="0" smtClean="0"/>
              <a:t>8 ml/kg IBW.</a:t>
            </a:r>
            <a:endParaRPr lang="en-US" sz="2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COPD patient being ventilated: 5 </a:t>
            </a:r>
            <a:r>
              <a:rPr lang="en-US" sz="2800" dirty="0" smtClean="0"/>
              <a:t>- </a:t>
            </a:r>
            <a:r>
              <a:rPr lang="en-US" sz="2800" dirty="0" smtClean="0"/>
              <a:t>8 ml/kg IBW with prolonged expiratory times.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Patient with neuromuscular disorders being ventilated: 7 to 10 ml/kg IBW.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Patient with an acute exacerbation of asthma being ventilated: 4 to 8 ml/kg with prolonged expiratory times.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Patient with ARDS being ventilated: 4 to 8 ml/kg IBW.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Table 7-2 p. 120 </a:t>
            </a:r>
            <a:r>
              <a:rPr lang="en-US" sz="2800" dirty="0" err="1" smtClean="0"/>
              <a:t>Pilbeam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Adjust Ventilator Tidal Volume</a:t>
            </a:r>
          </a:p>
        </p:txBody>
      </p:sp>
      <p:sp>
        <p:nvSpPr>
          <p:cNvPr id="9113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is not desirable to increase the tidal volume beyond the level appropriate for your patient.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Ventilator-related </a:t>
            </a:r>
            <a:r>
              <a:rPr lang="en-US" sz="2400" dirty="0" smtClean="0"/>
              <a:t>lung injury may result from excessive volume delivery.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FF0000"/>
                </a:solidFill>
              </a:rPr>
              <a:t>Maintain </a:t>
            </a:r>
            <a:r>
              <a:rPr lang="en-US" sz="2400" u="sng" dirty="0" smtClean="0">
                <a:solidFill>
                  <a:srgbClr val="FF0000"/>
                </a:solidFill>
              </a:rPr>
              <a:t>the plateau pressure at or below 30 </a:t>
            </a:r>
            <a:r>
              <a:rPr lang="en-US" sz="2400" u="sng" dirty="0" smtClean="0">
                <a:solidFill>
                  <a:srgbClr val="FF0000"/>
                </a:solidFill>
              </a:rPr>
              <a:t>cm H</a:t>
            </a:r>
            <a:r>
              <a:rPr lang="en-US" sz="2400" u="sng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u="sng" dirty="0" smtClean="0">
                <a:solidFill>
                  <a:srgbClr val="FF0000"/>
                </a:solidFill>
              </a:rPr>
              <a:t>O </a:t>
            </a:r>
            <a:r>
              <a:rPr lang="en-US" sz="2400" u="sng" dirty="0" smtClean="0">
                <a:solidFill>
                  <a:srgbClr val="FF0000"/>
                </a:solidFill>
              </a:rPr>
              <a:t>at all times.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Atelectasis </a:t>
            </a:r>
            <a:r>
              <a:rPr lang="en-US" sz="2800" dirty="0" smtClean="0"/>
              <a:t>&amp; shunt may result from smaller volumes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Consider increasing PEEP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Consider using </a:t>
            </a:r>
            <a:r>
              <a:rPr lang="en-US" sz="2400" dirty="0" smtClean="0"/>
              <a:t>sighs (if available)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Consider varying the tidal volume breath to breath</a:t>
            </a:r>
          </a:p>
          <a:p>
            <a:pPr eaLnBrk="1" hangingPunct="1"/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Effective Ventilation</a:t>
            </a:r>
          </a:p>
        </p:txBody>
      </p:sp>
      <p:sp>
        <p:nvSpPr>
          <p:cNvPr id="9216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Results of shallow breathing </a:t>
            </a:r>
          </a:p>
          <a:p>
            <a:pPr lvl="1" eaLnBrk="1" hangingPunct="1"/>
            <a:r>
              <a:rPr lang="en-US" sz="3200" dirty="0" smtClean="0"/>
              <a:t>decreases effective ventilation</a:t>
            </a:r>
          </a:p>
          <a:p>
            <a:pPr lvl="1" eaLnBrk="1" hangingPunct="1"/>
            <a:r>
              <a:rPr lang="en-US" sz="3200" dirty="0" smtClean="0"/>
              <a:t>increased P</a:t>
            </a:r>
            <a:r>
              <a:rPr lang="en-US" dirty="0" smtClean="0"/>
              <a:t>a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endParaRPr lang="en-US" sz="3200" baseline="-25000" dirty="0" smtClean="0"/>
          </a:p>
          <a:p>
            <a:pPr lvl="1" eaLnBrk="1" hangingPunct="1"/>
            <a:r>
              <a:rPr lang="en-US" sz="3200" dirty="0" smtClean="0"/>
              <a:t>decreases P</a:t>
            </a:r>
            <a:r>
              <a:rPr lang="en-US" dirty="0" smtClean="0"/>
              <a:t>a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endParaRPr lang="en-US" sz="3200" baseline="-25000" dirty="0" smtClean="0"/>
          </a:p>
          <a:p>
            <a:pPr eaLnBrk="1" hangingPunct="1"/>
            <a:r>
              <a:rPr lang="en-US" sz="4000" dirty="0" smtClean="0"/>
              <a:t>Volumes </a:t>
            </a:r>
            <a:r>
              <a:rPr lang="en-US" sz="4000" dirty="0" smtClean="0"/>
              <a:t>need to be adequate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Monitor Physiologic Deadspace</a:t>
            </a:r>
          </a:p>
        </p:txBody>
      </p:sp>
      <p:sp>
        <p:nvSpPr>
          <p:cNvPr id="394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502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Should the volume or the rate be increased?</a:t>
            </a:r>
          </a:p>
          <a:p>
            <a:pPr lvl="1" eaLnBrk="1" hangingPunct="1"/>
            <a:r>
              <a:rPr lang="en-US" dirty="0" smtClean="0"/>
              <a:t>Increasing </a:t>
            </a:r>
            <a:r>
              <a:rPr lang="en-US" dirty="0" smtClean="0"/>
              <a:t>rates when increased volume is needed may not improve </a:t>
            </a:r>
            <a:r>
              <a:rPr lang="en-US" dirty="0" smtClean="0"/>
              <a:t>P</a:t>
            </a:r>
            <a:r>
              <a:rPr lang="en-US" sz="2400" dirty="0" smtClean="0"/>
              <a:t>a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dirty="0" smtClean="0"/>
              <a:t>. 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003399"/>
                </a:solidFill>
              </a:rPr>
              <a:t>Rapid </a:t>
            </a:r>
            <a:r>
              <a:rPr lang="en-US" dirty="0" smtClean="0">
                <a:solidFill>
                  <a:srgbClr val="003399"/>
                </a:solidFill>
              </a:rPr>
              <a:t>shallow breathing is </a:t>
            </a:r>
            <a:r>
              <a:rPr lang="en-US" dirty="0" smtClean="0">
                <a:solidFill>
                  <a:srgbClr val="003399"/>
                </a:solidFill>
              </a:rPr>
              <a:t>ineffective.</a:t>
            </a:r>
            <a:endParaRPr lang="en-US" dirty="0" smtClean="0">
              <a:solidFill>
                <a:srgbClr val="003399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003399"/>
                </a:solidFill>
              </a:rPr>
              <a:t>It </a:t>
            </a:r>
            <a:r>
              <a:rPr lang="en-US" dirty="0" smtClean="0">
                <a:solidFill>
                  <a:srgbClr val="003399"/>
                </a:solidFill>
              </a:rPr>
              <a:t>may be more desirable for a patient to increase their </a:t>
            </a:r>
            <a:r>
              <a:rPr lang="en-US" i="1" dirty="0" smtClean="0">
                <a:solidFill>
                  <a:srgbClr val="003399"/>
                </a:solidFill>
              </a:rPr>
              <a:t>spontaneous</a:t>
            </a:r>
            <a:r>
              <a:rPr lang="en-US" dirty="0" smtClean="0">
                <a:solidFill>
                  <a:srgbClr val="003399"/>
                </a:solidFill>
              </a:rPr>
              <a:t> volume rather than their </a:t>
            </a:r>
            <a:r>
              <a:rPr lang="en-US" i="1" dirty="0" smtClean="0">
                <a:solidFill>
                  <a:srgbClr val="003399"/>
                </a:solidFill>
              </a:rPr>
              <a:t>spontaneous</a:t>
            </a:r>
            <a:r>
              <a:rPr lang="en-US" dirty="0" smtClean="0">
                <a:solidFill>
                  <a:srgbClr val="003399"/>
                </a:solidFill>
              </a:rPr>
              <a:t> rate.</a:t>
            </a:r>
          </a:p>
          <a:p>
            <a:pPr eaLnBrk="1" hangingPunct="1"/>
            <a:r>
              <a:rPr lang="en-US" sz="3600" dirty="0" smtClean="0">
                <a:solidFill>
                  <a:srgbClr val="FD2711"/>
                </a:solidFill>
              </a:rPr>
              <a:t>One </a:t>
            </a:r>
            <a:r>
              <a:rPr lang="en-US" sz="3600" dirty="0" smtClean="0">
                <a:solidFill>
                  <a:srgbClr val="FD2711"/>
                </a:solidFill>
              </a:rPr>
              <a:t>solution:  Augment </a:t>
            </a:r>
            <a:r>
              <a:rPr lang="en-US" sz="3600" dirty="0" err="1" smtClean="0">
                <a:solidFill>
                  <a:srgbClr val="FD2711"/>
                </a:solidFill>
              </a:rPr>
              <a:t>V</a:t>
            </a:r>
            <a:r>
              <a:rPr lang="en-US" sz="3600" baseline="-25000" dirty="0" err="1" smtClean="0">
                <a:solidFill>
                  <a:srgbClr val="FD2711"/>
                </a:solidFill>
              </a:rPr>
              <a:t>t</a:t>
            </a:r>
            <a:r>
              <a:rPr lang="en-US" sz="3600" dirty="0" smtClean="0">
                <a:solidFill>
                  <a:srgbClr val="FD2711"/>
                </a:solidFill>
              </a:rPr>
              <a:t> with Pressure </a:t>
            </a:r>
            <a:r>
              <a:rPr lang="en-US" sz="3600" dirty="0" smtClean="0">
                <a:solidFill>
                  <a:srgbClr val="FD2711"/>
                </a:solidFill>
              </a:rPr>
              <a:t>Support.</a:t>
            </a:r>
            <a:endParaRPr lang="en-US" sz="3600" dirty="0" smtClean="0">
              <a:solidFill>
                <a:srgbClr val="FD271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Reduce </a:t>
            </a:r>
            <a:r>
              <a:rPr lang="en-US" sz="3600" dirty="0" smtClean="0"/>
              <a:t>Physiologic Deadspace</a:t>
            </a:r>
          </a:p>
        </p:txBody>
      </p:sp>
      <p:sp>
        <p:nvSpPr>
          <p:cNvPr id="455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58200" cy="502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Monitoring Effective Ventilation:</a:t>
            </a:r>
          </a:p>
          <a:p>
            <a:pPr lvl="1" eaLnBrk="1" hangingPunct="1"/>
            <a:r>
              <a:rPr lang="en-US" sz="3200" dirty="0" smtClean="0"/>
              <a:t>Calculate</a:t>
            </a:r>
            <a:r>
              <a:rPr lang="en-US" sz="3200" dirty="0" smtClean="0"/>
              <a:t>:  </a:t>
            </a:r>
          </a:p>
          <a:p>
            <a:pPr lvl="2" eaLnBrk="1" hangingPunct="1"/>
            <a:r>
              <a:rPr lang="en-US" sz="2800" dirty="0" smtClean="0">
                <a:solidFill>
                  <a:srgbClr val="FF0000"/>
                </a:solidFill>
              </a:rPr>
              <a:t>Physiologic</a:t>
            </a:r>
            <a:r>
              <a:rPr lang="en-US" sz="2800" dirty="0" smtClean="0"/>
              <a:t>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 = Anatomic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 + Alveolar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 </a:t>
            </a:r>
          </a:p>
          <a:p>
            <a:pPr lvl="2" eaLnBrk="1" hangingPunct="1"/>
            <a:r>
              <a:rPr lang="en-US" sz="2800" dirty="0" smtClean="0"/>
              <a:t>Normal </a:t>
            </a:r>
            <a:r>
              <a:rPr lang="en-US" sz="2800" dirty="0" smtClean="0">
                <a:solidFill>
                  <a:srgbClr val="FF0000"/>
                </a:solidFill>
              </a:rPr>
              <a:t>Anatomic</a:t>
            </a:r>
            <a:r>
              <a:rPr lang="en-US" sz="2800" dirty="0" smtClean="0"/>
              <a:t> (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d-anat</a:t>
            </a:r>
            <a:r>
              <a:rPr lang="en-US" sz="2800" dirty="0" smtClean="0"/>
              <a:t>):</a:t>
            </a:r>
          </a:p>
          <a:p>
            <a:pPr lvl="3" eaLnBrk="1" hangingPunct="1"/>
            <a:r>
              <a:rPr lang="en-US" sz="2400" dirty="0" smtClean="0"/>
              <a:t>2.2 </a:t>
            </a:r>
            <a:r>
              <a:rPr lang="en-US" sz="2400" dirty="0" smtClean="0"/>
              <a:t>ml/kg </a:t>
            </a:r>
            <a:r>
              <a:rPr lang="en-US" sz="2400" dirty="0" smtClean="0"/>
              <a:t>IBW </a:t>
            </a:r>
          </a:p>
          <a:p>
            <a:pPr lvl="3" eaLnBrk="1" hangingPunct="1"/>
            <a:r>
              <a:rPr lang="en-US" sz="2400" dirty="0" smtClean="0"/>
              <a:t>1ml/lb. IBW</a:t>
            </a:r>
          </a:p>
          <a:p>
            <a:pPr lvl="2" eaLnBrk="1" hangingPunct="1"/>
            <a:r>
              <a:rPr lang="en-US" sz="2800" dirty="0" smtClean="0">
                <a:solidFill>
                  <a:srgbClr val="FF0000"/>
                </a:solidFill>
              </a:rPr>
              <a:t>Alveolar</a:t>
            </a:r>
            <a:r>
              <a:rPr lang="en-US" sz="2800" dirty="0" smtClean="0"/>
              <a:t> </a:t>
            </a:r>
            <a:r>
              <a:rPr lang="en-US" sz="2800" dirty="0" smtClean="0"/>
              <a:t>volume =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–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d-anat</a:t>
            </a:r>
            <a:r>
              <a:rPr lang="en-US" sz="2800" baseline="-10000" dirty="0" smtClean="0"/>
              <a:t> </a:t>
            </a:r>
            <a:endParaRPr lang="en-US" sz="2800" dirty="0" smtClean="0"/>
          </a:p>
          <a:p>
            <a:pPr lvl="3" eaLnBrk="1" hangingPunct="1"/>
            <a:r>
              <a:rPr lang="en-US" sz="2800" dirty="0" smtClean="0"/>
              <a:t>Normally zero. </a:t>
            </a:r>
            <a:endParaRPr lang="en-US" sz="2800" dirty="0" smtClean="0"/>
          </a:p>
          <a:p>
            <a:pPr lvl="3" eaLnBrk="1" hangingPunct="1"/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i="1" dirty="0" smtClean="0">
                <a:solidFill>
                  <a:srgbClr val="FF0000"/>
                </a:solidFill>
              </a:rPr>
              <a:t>ncreased </a:t>
            </a:r>
            <a:r>
              <a:rPr lang="en-US" sz="2800" b="1" i="1" dirty="0" smtClean="0">
                <a:solidFill>
                  <a:srgbClr val="FF0000"/>
                </a:solidFill>
              </a:rPr>
              <a:t>significantly in obstructive </a:t>
            </a:r>
            <a:r>
              <a:rPr lang="en-US" sz="2800" b="1" i="1" dirty="0" smtClean="0">
                <a:solidFill>
                  <a:srgbClr val="FF0000"/>
                </a:solidFill>
              </a:rPr>
              <a:t>disease.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lvl="2" eaLnBrk="1" hangingPunct="1"/>
            <a:endParaRPr lang="en-US" sz="2800" baseline="-10000" dirty="0" smtClean="0"/>
          </a:p>
          <a:p>
            <a:pPr lvl="1" eaLnBrk="1" hangingPunct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2"/>
          <p:cNvSpPr>
            <a:spLocks noChangeArrowheads="1"/>
          </p:cNvSpPr>
          <p:nvPr/>
        </p:nvSpPr>
        <p:spPr bwMode="auto">
          <a:xfrm>
            <a:off x="2743200" y="4114800"/>
            <a:ext cx="3962400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3657600" y="1676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V="1">
            <a:off x="5791200" y="1676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7924800" y="15240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H="1">
            <a:off x="6934200" y="640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7010400" y="152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6858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V</a:t>
            </a:r>
            <a:r>
              <a:rPr lang="en-US" baseline="-25000" dirty="0"/>
              <a:t>A</a:t>
            </a: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18288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1828800" y="640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18288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 flipV="1">
            <a:off x="1828800" y="1752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1828800" y="3962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1828800" y="1752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838200" y="2590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/>
              <a:t>V</a:t>
            </a:r>
            <a:r>
              <a:rPr lang="en-US" baseline="-25000" dirty="0"/>
              <a:t>D</a:t>
            </a:r>
            <a:endParaRPr lang="en-US" sz="2000" baseline="-25000" dirty="0"/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553200" y="3200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673510" y="229850"/>
            <a:ext cx="816569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Effective Spontaneous Ventilation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3200400" y="4648200"/>
            <a:ext cx="320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/>
              <a:t>(60 – 70%)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3.0 </a:t>
            </a:r>
            <a:r>
              <a:rPr lang="en-US" dirty="0"/>
              <a:t>– </a:t>
            </a:r>
            <a:r>
              <a:rPr lang="en-US" dirty="0" smtClean="0"/>
              <a:t>5.6 </a:t>
            </a:r>
            <a:r>
              <a:rPr lang="en-US" dirty="0" smtClean="0"/>
              <a:t>ml/kg </a:t>
            </a:r>
            <a:r>
              <a:rPr lang="en-US" dirty="0"/>
              <a:t>IBW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3962400" y="2362200"/>
            <a:ext cx="1600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1.5 -  3.2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/kg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IBW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(30 – 40%)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6477000" y="3810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– 8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ml/kg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IBW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decrease anatomic deadspace?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r>
              <a:rPr lang="en-US" sz="3600" dirty="0" smtClean="0"/>
              <a:t>Change to a tracheostomy tube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247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decrease alveolar deadspace?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Spontaneous breathing instead of PPV</a:t>
            </a:r>
          </a:p>
          <a:p>
            <a:r>
              <a:rPr lang="en-US" dirty="0" smtClean="0"/>
              <a:t>Decrease excessive PEEP</a:t>
            </a:r>
          </a:p>
          <a:p>
            <a:r>
              <a:rPr lang="en-US" dirty="0" smtClean="0"/>
              <a:t>Decrease excessive volumes or PIP</a:t>
            </a:r>
          </a:p>
          <a:p>
            <a:r>
              <a:rPr lang="en-US" dirty="0" smtClean="0"/>
              <a:t>Decrease auto-PEEP</a:t>
            </a:r>
          </a:p>
          <a:p>
            <a:r>
              <a:rPr lang="en-US" dirty="0" smtClean="0"/>
              <a:t>Improve pulmonary blood flow</a:t>
            </a:r>
          </a:p>
          <a:p>
            <a:pPr lvl="1"/>
            <a:r>
              <a:rPr lang="en-US" dirty="0"/>
              <a:t>All the above</a:t>
            </a:r>
          </a:p>
          <a:p>
            <a:pPr lvl="1"/>
            <a:r>
              <a:rPr lang="en-US" dirty="0" smtClean="0"/>
              <a:t>Fluids</a:t>
            </a:r>
          </a:p>
          <a:p>
            <a:pPr lvl="1"/>
            <a:r>
              <a:rPr lang="en-US" dirty="0" smtClean="0"/>
              <a:t>Drugs</a:t>
            </a:r>
          </a:p>
        </p:txBody>
      </p:sp>
    </p:spTree>
    <p:extLst>
      <p:ext uri="{BB962C8B-B14F-4D97-AF65-F5344CB8AC3E}">
        <p14:creationId xmlns:p14="http://schemas.microsoft.com/office/powerpoint/2010/main" val="320875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Measuring Physiologic Deadspace</a:t>
            </a:r>
          </a:p>
        </p:txBody>
      </p:sp>
      <p:sp>
        <p:nvSpPr>
          <p:cNvPr id="455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58200" cy="502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Monitoring Effective Ventilation: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</a:rPr>
              <a:t>Measure </a:t>
            </a:r>
            <a:r>
              <a:rPr lang="en-US" sz="3200" dirty="0" smtClean="0">
                <a:solidFill>
                  <a:srgbClr val="FF0000"/>
                </a:solidFill>
              </a:rPr>
              <a:t>at bedside: </a:t>
            </a:r>
          </a:p>
          <a:p>
            <a:pPr lvl="2" eaLnBrk="1" hangingPunct="1"/>
            <a:r>
              <a:rPr lang="en-US" sz="2800" dirty="0" err="1" smtClean="0"/>
              <a:t>Capnometry</a:t>
            </a:r>
            <a:r>
              <a:rPr lang="en-US" sz="2800" dirty="0" smtClean="0"/>
              <a:t>:  P</a:t>
            </a:r>
            <a:r>
              <a:rPr lang="en-US" dirty="0" smtClean="0"/>
              <a:t>a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800" dirty="0" smtClean="0"/>
              <a:t> – P</a:t>
            </a:r>
            <a:r>
              <a:rPr lang="en-US" dirty="0" smtClean="0"/>
              <a:t>et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800" dirty="0" smtClean="0"/>
              <a:t> gradient</a:t>
            </a:r>
            <a:endParaRPr lang="en-US" sz="3200" dirty="0" smtClean="0"/>
          </a:p>
          <a:p>
            <a:pPr lvl="2" eaLnBrk="1" hangingPunct="1"/>
            <a:r>
              <a:rPr lang="en-US" sz="2800" dirty="0" smtClean="0"/>
              <a:t>Volumetric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: Effective Ventilation </a:t>
            </a:r>
          </a:p>
          <a:p>
            <a:pPr lvl="1" eaLnBrk="1" hangingPunct="1"/>
            <a:r>
              <a:rPr lang="en-US" sz="3200" dirty="0" smtClean="0"/>
              <a:t>Not </a:t>
            </a:r>
            <a:r>
              <a:rPr lang="en-US" sz="3200" dirty="0" smtClean="0"/>
              <a:t>used clinically:</a:t>
            </a:r>
          </a:p>
          <a:p>
            <a:pPr lvl="2" eaLnBrk="1" hangingPunct="1"/>
            <a:r>
              <a:rPr lang="en-US" sz="2800" dirty="0" smtClean="0"/>
              <a:t>Bohr Equation:  </a:t>
            </a:r>
          </a:p>
          <a:p>
            <a:pPr lvl="3" eaLnBrk="1" hangingPunct="1"/>
            <a:r>
              <a:rPr lang="en-US" sz="2800" dirty="0" err="1" smtClean="0"/>
              <a:t>V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/V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. ratio (normally 30 – 40%)</a:t>
            </a:r>
          </a:p>
          <a:p>
            <a:pPr lvl="3" eaLnBrk="1" hangingPunct="1"/>
            <a:r>
              <a:rPr lang="en-US" sz="2800" dirty="0" smtClean="0"/>
              <a:t>(P</a:t>
            </a:r>
            <a:r>
              <a:rPr lang="en-US" sz="2400" dirty="0" smtClean="0"/>
              <a:t>a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sz="2800" dirty="0" smtClean="0"/>
              <a:t> – P</a:t>
            </a:r>
            <a:r>
              <a:rPr lang="en-US" sz="2400" dirty="0" smtClean="0"/>
              <a:t>E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sz="2800" dirty="0" smtClean="0"/>
              <a:t>)/ P</a:t>
            </a:r>
            <a:r>
              <a:rPr lang="en-US" sz="2400" dirty="0" smtClean="0"/>
              <a:t>a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sz="2800" dirty="0" smtClean="0"/>
              <a:t> (Douglas bag needed)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</a:t>
            </a:r>
            <a:r>
              <a:rPr lang="en-US" dirty="0" smtClean="0"/>
              <a:t>of Deadspace</a:t>
            </a:r>
            <a:endParaRPr lang="en-US" dirty="0" smtClean="0"/>
          </a:p>
        </p:txBody>
      </p:sp>
      <p:sp>
        <p:nvSpPr>
          <p:cNvPr id="972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Capnometry</a:t>
            </a:r>
            <a:endParaRPr lang="en-US" dirty="0" smtClean="0"/>
          </a:p>
          <a:p>
            <a:pPr lvl="1" eaLnBrk="1" hangingPunct="1"/>
            <a:r>
              <a:rPr lang="en-US" dirty="0" smtClean="0"/>
              <a:t>Gradient = P</a:t>
            </a:r>
            <a:r>
              <a:rPr lang="en-US" sz="2400" dirty="0" smtClean="0"/>
              <a:t>a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dirty="0" smtClean="0"/>
              <a:t> – P</a:t>
            </a:r>
            <a:r>
              <a:rPr lang="en-US" sz="2400" dirty="0" smtClean="0"/>
              <a:t>et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endParaRPr lang="en-US" baseline="-25000" dirty="0" smtClean="0"/>
          </a:p>
          <a:p>
            <a:pPr lvl="1" eaLnBrk="1" hangingPunct="1"/>
            <a:r>
              <a:rPr lang="en-US" dirty="0" smtClean="0"/>
              <a:t>Normal 2 – 6 </a:t>
            </a:r>
            <a:r>
              <a:rPr lang="en-US" dirty="0" smtClean="0"/>
              <a:t>mm Hg</a:t>
            </a:r>
            <a:endParaRPr lang="en-US" dirty="0" smtClean="0"/>
          </a:p>
          <a:p>
            <a:pPr lvl="1" eaLnBrk="1" hangingPunct="1"/>
            <a:r>
              <a:rPr lang="en-US" dirty="0" smtClean="0"/>
              <a:t>Gradient widens with increased deadspace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 smtClean="0"/>
              <a:t>Volumetric CO</a:t>
            </a:r>
            <a:r>
              <a:rPr lang="en-US" baseline="-25000" dirty="0" smtClean="0"/>
              <a:t>2</a:t>
            </a:r>
          </a:p>
          <a:p>
            <a:pPr lvl="1" eaLnBrk="1" hangingPunct="1"/>
            <a:r>
              <a:rPr lang="en-US" dirty="0"/>
              <a:t>Effective Ventilation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1905000" y="3048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MODULE C -</a:t>
            </a:r>
            <a:r>
              <a:rPr lang="en-US" i="1" dirty="0" smtClean="0"/>
              <a:t>Objectives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4953000"/>
          </a:xfrm>
        </p:spPr>
        <p:txBody>
          <a:bodyPr/>
          <a:lstStyle/>
          <a:p>
            <a:pPr eaLnBrk="1" hangingPunct="1"/>
            <a:r>
              <a:rPr lang="en-US" sz="3600" b="1" i="1" dirty="0" smtClean="0"/>
              <a:t>When you complete this module, you should be able to…</a:t>
            </a:r>
          </a:p>
          <a:p>
            <a:pPr lvl="1" eaLnBrk="1" hangingPunct="1"/>
            <a:r>
              <a:rPr lang="en-US" sz="3200" dirty="0" smtClean="0"/>
              <a:t>describe </a:t>
            </a:r>
            <a:r>
              <a:rPr lang="en-US" sz="3200" dirty="0" smtClean="0"/>
              <a:t>the problems associated with emphysema </a:t>
            </a:r>
          </a:p>
          <a:p>
            <a:pPr lvl="1" eaLnBrk="1" hangingPunct="1"/>
            <a:r>
              <a:rPr lang="en-US" sz="3200" dirty="0" smtClean="0"/>
              <a:t>describe </a:t>
            </a:r>
            <a:r>
              <a:rPr lang="en-US" sz="3200" dirty="0" smtClean="0"/>
              <a:t>the non-invasive methods for caring for COPD patients</a:t>
            </a:r>
          </a:p>
          <a:p>
            <a:pPr lvl="1" eaLnBrk="1" hangingPunct="1"/>
            <a:r>
              <a:rPr lang="en-US" sz="3200" dirty="0" smtClean="0"/>
              <a:t>describe </a:t>
            </a:r>
            <a:r>
              <a:rPr lang="en-US" sz="3200" dirty="0" smtClean="0"/>
              <a:t>the invasive methods for caring for COPD patients</a:t>
            </a:r>
          </a:p>
          <a:p>
            <a:pPr lvl="1" eaLnBrk="1" hangingPunct="1"/>
            <a:r>
              <a:rPr lang="en-US" sz="3200" dirty="0" smtClean="0"/>
              <a:t>discuss </a:t>
            </a:r>
            <a:r>
              <a:rPr lang="en-US" sz="3200" dirty="0" smtClean="0"/>
              <a:t>the different methods for improving CO2 removal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Effective Ventilation</a:t>
            </a:r>
          </a:p>
        </p:txBody>
      </p:sp>
      <p:sp>
        <p:nvSpPr>
          <p:cNvPr id="98307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95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Air-trapping in COPD </a:t>
            </a:r>
          </a:p>
          <a:p>
            <a:pPr lvl="1" eaLnBrk="1" hangingPunct="1"/>
            <a:r>
              <a:rPr lang="en-US" sz="3200" dirty="0" smtClean="0"/>
              <a:t>increases alveolar deadspace</a:t>
            </a:r>
          </a:p>
          <a:p>
            <a:pPr lvl="1" eaLnBrk="1" hangingPunct="1"/>
            <a:r>
              <a:rPr lang="en-US" sz="3200" dirty="0" smtClean="0"/>
              <a:t>decreases effective ventilation</a:t>
            </a:r>
          </a:p>
          <a:p>
            <a:pPr eaLnBrk="1" hangingPunct="1"/>
            <a:r>
              <a:rPr lang="en-US" sz="4000" dirty="0" smtClean="0"/>
              <a:t>Needs </a:t>
            </a:r>
            <a:r>
              <a:rPr lang="en-US" sz="4000" dirty="0" smtClean="0"/>
              <a:t>to be decreased as much as possible</a:t>
            </a:r>
          </a:p>
          <a:p>
            <a:pPr eaLnBrk="1" hangingPunct="1"/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Eliminate Auto-PEEP</a:t>
            </a:r>
          </a:p>
        </p:txBody>
      </p:sp>
      <p:sp>
        <p:nvSpPr>
          <p:cNvPr id="1116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Increase the total cycle time (TCT):</a:t>
            </a:r>
          </a:p>
          <a:p>
            <a:pPr lvl="1" eaLnBrk="1" hangingPunct="1"/>
            <a:r>
              <a:rPr lang="en-US" sz="3600" dirty="0" smtClean="0"/>
              <a:t>Decrease rate</a:t>
            </a:r>
          </a:p>
          <a:p>
            <a:pPr eaLnBrk="1" hangingPunct="1"/>
            <a:r>
              <a:rPr lang="en-US" sz="3600" dirty="0" smtClean="0"/>
              <a:t>Increase </a:t>
            </a:r>
            <a:r>
              <a:rPr lang="en-US" sz="3600" dirty="0" smtClean="0"/>
              <a:t>expiratory time:</a:t>
            </a:r>
          </a:p>
          <a:p>
            <a:pPr lvl="1" eaLnBrk="1" hangingPunct="1"/>
            <a:r>
              <a:rPr lang="en-US" sz="3600" dirty="0" smtClean="0"/>
              <a:t>Decrease rate</a:t>
            </a:r>
          </a:p>
          <a:p>
            <a:pPr lvl="1" eaLnBrk="1" hangingPunct="1"/>
            <a:r>
              <a:rPr lang="en-US" sz="3600" dirty="0" smtClean="0"/>
              <a:t>Decrease plateau time</a:t>
            </a:r>
          </a:p>
          <a:p>
            <a:pPr lvl="1" eaLnBrk="1" hangingPunct="1"/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Eliminate Auto-PEEP</a:t>
            </a:r>
          </a:p>
        </p:txBody>
      </p:sp>
      <p:sp>
        <p:nvSpPr>
          <p:cNvPr id="396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Decrease </a:t>
            </a:r>
            <a:r>
              <a:rPr lang="en-US" u="sng" dirty="0" smtClean="0"/>
              <a:t>inspiratory time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sz="3200" b="1" dirty="0" smtClean="0"/>
              <a:t>Volume </a:t>
            </a:r>
            <a:r>
              <a:rPr lang="en-US" sz="3200" b="1" dirty="0" smtClean="0"/>
              <a:t>Ventilation:</a:t>
            </a:r>
          </a:p>
          <a:p>
            <a:pPr lvl="2" eaLnBrk="1" hangingPunct="1"/>
            <a:r>
              <a:rPr lang="en-US" sz="3200" dirty="0" smtClean="0"/>
              <a:t>Increase flow </a:t>
            </a:r>
          </a:p>
          <a:p>
            <a:pPr lvl="2" eaLnBrk="1" hangingPunct="1"/>
            <a:r>
              <a:rPr lang="en-US" sz="3200" dirty="0" smtClean="0"/>
              <a:t>Decrease tidal volume</a:t>
            </a:r>
          </a:p>
          <a:p>
            <a:pPr lvl="1" eaLnBrk="1" hangingPunct="1"/>
            <a:r>
              <a:rPr lang="en-US" sz="3200" b="1" dirty="0" smtClean="0"/>
              <a:t>Pressure </a:t>
            </a:r>
            <a:r>
              <a:rPr lang="en-US" sz="3200" b="1" dirty="0" smtClean="0"/>
              <a:t>Ventilation</a:t>
            </a:r>
          </a:p>
          <a:p>
            <a:pPr lvl="2" eaLnBrk="1" hangingPunct="1"/>
            <a:r>
              <a:rPr lang="en-US" sz="3200" dirty="0" smtClean="0"/>
              <a:t>Decrease inspiratory time</a:t>
            </a:r>
          </a:p>
          <a:p>
            <a:pPr lvl="2" eaLnBrk="1" hangingPunct="1"/>
            <a:r>
              <a:rPr lang="en-US" sz="3200" dirty="0" smtClean="0"/>
              <a:t>Increase I:E ratio</a:t>
            </a:r>
          </a:p>
          <a:p>
            <a:pPr lvl="2" eaLnBrk="1" hangingPunct="1"/>
            <a:r>
              <a:rPr lang="en-US" sz="3200" dirty="0" smtClean="0"/>
              <a:t>Decrease pressure</a:t>
            </a:r>
          </a:p>
          <a:p>
            <a:pPr lvl="2" eaLnBrk="1" hangingPunct="1"/>
            <a:r>
              <a:rPr lang="en-US" sz="3200" dirty="0" smtClean="0"/>
              <a:t>Adjust Rise time &amp; E </a:t>
            </a:r>
            <a:r>
              <a:rPr lang="en-US" sz="3200" dirty="0" err="1" smtClean="0"/>
              <a:t>sens</a:t>
            </a:r>
            <a:r>
              <a:rPr lang="en-US" sz="3200" dirty="0" smtClean="0"/>
              <a:t>%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Eliminate Auto-PEEP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Change to SIMV</a:t>
            </a:r>
          </a:p>
          <a:p>
            <a:pPr eaLnBrk="1" hangingPunct="1"/>
            <a:r>
              <a:rPr lang="en-US" sz="3600" dirty="0" smtClean="0"/>
              <a:t>Add </a:t>
            </a:r>
            <a:r>
              <a:rPr lang="en-US" sz="3600" dirty="0" smtClean="0"/>
              <a:t>PS to improve effective vent. and slow the spontaneous rate</a:t>
            </a:r>
          </a:p>
          <a:p>
            <a:pPr eaLnBrk="1" hangingPunct="1"/>
            <a:r>
              <a:rPr lang="en-US" sz="3600" dirty="0" smtClean="0"/>
              <a:t>Bronchodilate </a:t>
            </a:r>
            <a:r>
              <a:rPr lang="en-US" sz="3600" dirty="0" smtClean="0"/>
              <a:t>&amp; suction</a:t>
            </a:r>
          </a:p>
          <a:p>
            <a:pPr eaLnBrk="1" hangingPunct="1"/>
            <a:r>
              <a:rPr lang="en-US" sz="3600" dirty="0" smtClean="0"/>
              <a:t>Check </a:t>
            </a:r>
            <a:r>
              <a:rPr lang="en-US" sz="3600" dirty="0" smtClean="0"/>
              <a:t>circuit resistance &amp; change HME</a:t>
            </a:r>
          </a:p>
          <a:p>
            <a:pPr eaLnBrk="1" hangingPunct="1"/>
            <a:r>
              <a:rPr lang="en-US" sz="3600" dirty="0" smtClean="0"/>
              <a:t>Sedate</a:t>
            </a:r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Alveolar Volume (V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</a:p>
        </p:txBody>
      </p:sp>
      <p:sp>
        <p:nvSpPr>
          <p:cNvPr id="456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Definition</a:t>
            </a:r>
            <a:r>
              <a:rPr lang="en-US" sz="3600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Amount of tidal volume participating in gas exchange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Normal </a:t>
            </a:r>
            <a:r>
              <a:rPr lang="en-US" sz="3600" b="1" dirty="0" smtClean="0"/>
              <a:t>Value</a:t>
            </a:r>
            <a:r>
              <a:rPr lang="en-US" sz="3600" dirty="0" smtClean="0"/>
              <a:t>: </a:t>
            </a:r>
            <a:r>
              <a:rPr lang="en-US" dirty="0" smtClean="0"/>
              <a:t>60 – 70%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sz="2000" dirty="0" smtClean="0"/>
              <a:t> </a:t>
            </a:r>
            <a:r>
              <a:rPr lang="en-US" sz="2000" dirty="0" smtClean="0"/>
              <a:t>or </a:t>
            </a:r>
            <a:r>
              <a:rPr lang="en-US" dirty="0" smtClean="0"/>
              <a:t>V</a:t>
            </a:r>
            <a:r>
              <a:rPr lang="en-US" baseline="-25000" dirty="0" smtClean="0"/>
              <a:t>E</a:t>
            </a:r>
            <a:endParaRPr lang="en-US" sz="2000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Calculation</a:t>
            </a:r>
            <a:r>
              <a:rPr lang="en-US" sz="3600" dirty="0" smtClean="0"/>
              <a:t>:</a:t>
            </a:r>
            <a:r>
              <a:rPr lang="en-US" sz="40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Tidal Volume – </a:t>
            </a:r>
            <a:r>
              <a:rPr lang="en-US" sz="3200" dirty="0" smtClean="0"/>
              <a:t>Deadspace Volume </a:t>
            </a:r>
            <a:r>
              <a:rPr lang="en-US" sz="3200" dirty="0" smtClean="0"/>
              <a:t>= Alveolar 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err="1" smtClean="0"/>
              <a:t>V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d</a:t>
            </a:r>
            <a:r>
              <a:rPr lang="en-US" sz="3200" baseline="-25000" dirty="0" smtClean="0"/>
              <a:t>-PHYS</a:t>
            </a:r>
            <a:r>
              <a:rPr lang="en-US" sz="3200" dirty="0" smtClean="0"/>
              <a:t> </a:t>
            </a:r>
            <a:r>
              <a:rPr lang="en-US" sz="3200" dirty="0" smtClean="0"/>
              <a:t>= 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A</a:t>
            </a:r>
            <a:endParaRPr lang="en-US" sz="3200" baseline="-25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d</a:t>
            </a:r>
            <a:r>
              <a:rPr lang="en-US" sz="3200" baseline="-25000" dirty="0" smtClean="0"/>
              <a:t>-PHYS</a:t>
            </a:r>
            <a:r>
              <a:rPr lang="en-US" sz="3200" dirty="0" smtClean="0"/>
              <a:t>) x f = V</a:t>
            </a:r>
            <a:r>
              <a:rPr lang="en-US" sz="3200" baseline="-25000" dirty="0" smtClean="0"/>
              <a:t>A</a:t>
            </a:r>
          </a:p>
        </p:txBody>
      </p:sp>
      <p:pic>
        <p:nvPicPr>
          <p:cNvPr id="102404" name="Picture 4" descr="HM0045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26302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410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Alveolar Volume (V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</a:p>
        </p:txBody>
      </p:sp>
      <p:sp>
        <p:nvSpPr>
          <p:cNvPr id="459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77" y="1524000"/>
            <a:ext cx="792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Interpretation</a:t>
            </a:r>
            <a:r>
              <a:rPr lang="en-US" sz="3600" dirty="0" smtClean="0"/>
              <a:t>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Decreased </a:t>
            </a:r>
            <a:r>
              <a:rPr lang="en-US" sz="3200" dirty="0" smtClean="0"/>
              <a:t>alveolar ventilation may lead 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Increased </a:t>
            </a:r>
            <a:r>
              <a:rPr lang="en-US" sz="2800" dirty="0" smtClean="0"/>
              <a:t>P</a:t>
            </a:r>
            <a:r>
              <a:rPr lang="en-US" dirty="0" smtClean="0"/>
              <a:t>a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Decreased P</a:t>
            </a:r>
            <a:r>
              <a:rPr lang="en-US" dirty="0" smtClean="0"/>
              <a:t>a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800" dirty="0" smtClean="0"/>
              <a:t>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Increased </a:t>
            </a:r>
            <a:r>
              <a:rPr lang="en-US" sz="3200" dirty="0" smtClean="0"/>
              <a:t>alveolar ventilation may lead 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Decreased </a:t>
            </a:r>
            <a:r>
              <a:rPr lang="en-US" sz="2800" dirty="0" smtClean="0"/>
              <a:t>P</a:t>
            </a:r>
            <a:r>
              <a:rPr lang="en-US" dirty="0" smtClean="0"/>
              <a:t>a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Increased </a:t>
            </a:r>
            <a:r>
              <a:rPr lang="en-US" sz="2800" dirty="0" smtClean="0"/>
              <a:t>P</a:t>
            </a:r>
            <a:r>
              <a:rPr lang="en-US" dirty="0" smtClean="0"/>
              <a:t>a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103428" name="Picture 4" descr="HM0045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Scenario</a:t>
            </a:r>
          </a:p>
        </p:txBody>
      </p:sp>
      <p:sp>
        <p:nvSpPr>
          <p:cNvPr id="460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 patient breathing at a rate of 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 </a:t>
            </a:r>
            <a:r>
              <a:rPr lang="en-US" dirty="0" smtClean="0"/>
              <a:t>breaths/min</a:t>
            </a:r>
            <a:r>
              <a:rPr lang="en-US" dirty="0" smtClean="0"/>
              <a:t>. has a tidal volume of 600 mL and a measured physiological deadspace of 200 </a:t>
            </a:r>
            <a:r>
              <a:rPr lang="en-US" dirty="0" err="1" smtClean="0"/>
              <a:t>mL.</a:t>
            </a:r>
            <a:r>
              <a:rPr lang="en-US" dirty="0" smtClean="0"/>
              <a:t>  This ventilatory pattern produces a P</a:t>
            </a:r>
            <a:r>
              <a:rPr lang="en-US" sz="2800" dirty="0" smtClean="0"/>
              <a:t>a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40 </a:t>
            </a:r>
            <a:r>
              <a:rPr lang="en-US" dirty="0" smtClean="0"/>
              <a:t>mmHg. 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Several </a:t>
            </a:r>
            <a:r>
              <a:rPr lang="en-US" dirty="0" smtClean="0"/>
              <a:t>hours later, the patient has a breathing rate of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dirty="0" smtClean="0"/>
              <a:t> b/min., but the same minute ventilation.  Arterial blood gases reveal a P</a:t>
            </a:r>
            <a:r>
              <a:rPr lang="en-US" sz="2800" dirty="0" smtClean="0"/>
              <a:t>a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72</a:t>
            </a:r>
            <a:r>
              <a:rPr lang="en-US" dirty="0" smtClean="0"/>
              <a:t> mmHg.  </a:t>
            </a:r>
          </a:p>
          <a:p>
            <a:pPr eaLnBrk="1" hangingPunct="1">
              <a:lnSpc>
                <a:spcPct val="80000"/>
              </a:lnSpc>
            </a:pPr>
            <a:r>
              <a:rPr lang="en-US" i="1" dirty="0" smtClean="0"/>
              <a:t>Why </a:t>
            </a:r>
            <a:r>
              <a:rPr lang="en-US" i="1" dirty="0" smtClean="0"/>
              <a:t>has the P</a:t>
            </a:r>
            <a:r>
              <a:rPr lang="en-US" sz="2800" i="1" dirty="0" smtClean="0"/>
              <a:t>a</a:t>
            </a:r>
            <a:r>
              <a:rPr lang="en-US" sz="2400" i="1" dirty="0" smtClean="0"/>
              <a:t>CO</a:t>
            </a:r>
            <a:r>
              <a:rPr lang="en-US" sz="2400" i="1" baseline="-25000" dirty="0" smtClean="0"/>
              <a:t>2</a:t>
            </a:r>
            <a:r>
              <a:rPr lang="en-US" i="1" dirty="0" smtClean="0"/>
              <a:t> increased even though the minute ventilation has stayed the same?</a:t>
            </a:r>
          </a:p>
        </p:txBody>
      </p:sp>
      <p:pic>
        <p:nvPicPr>
          <p:cNvPr id="104452" name="Picture 4" descr="HM0045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Answer</a:t>
            </a:r>
          </a:p>
        </p:txBody>
      </p:sp>
      <p:sp>
        <p:nvSpPr>
          <p:cNvPr id="461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343400" cy="4876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Initially:</a:t>
            </a:r>
          </a:p>
          <a:p>
            <a:pPr lvl="1" eaLnBrk="1" hangingPunct="1"/>
            <a:r>
              <a:rPr lang="en-US" sz="2800" dirty="0" smtClean="0"/>
              <a:t>V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=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 smtClean="0"/>
              <a:t>x f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       = 600 x 12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       = </a:t>
            </a:r>
            <a:r>
              <a:rPr lang="en-US" sz="2800" dirty="0" smtClean="0"/>
              <a:t>7,200 mL/min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V</a:t>
            </a:r>
            <a:r>
              <a:rPr lang="en-US" sz="20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smtClean="0"/>
              <a:t>= (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t</a:t>
            </a:r>
            <a:r>
              <a:rPr lang="en-US" sz="2000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) </a:t>
            </a:r>
            <a:r>
              <a:rPr lang="en-US" sz="2800" dirty="0" smtClean="0"/>
              <a:t>x f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       = (600 – 200) x 12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       = 400 x 12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4,800 mL/min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RSBI </a:t>
            </a:r>
            <a:r>
              <a:rPr lang="en-US" sz="2800" dirty="0" smtClean="0">
                <a:solidFill>
                  <a:srgbClr val="FF0000"/>
                </a:solidFill>
              </a:rPr>
              <a:t>= 12/.6L = 20</a:t>
            </a:r>
            <a:endParaRPr lang="en-US" sz="2800" dirty="0" smtClean="0"/>
          </a:p>
        </p:txBody>
      </p:sp>
      <p:sp>
        <p:nvSpPr>
          <p:cNvPr id="4618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42672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Later:</a:t>
            </a:r>
          </a:p>
          <a:p>
            <a:pPr lvl="1" eaLnBrk="1" hangingPunct="1"/>
            <a:r>
              <a:rPr lang="en-US" sz="2800" dirty="0" err="1" smtClean="0"/>
              <a:t>V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/  f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       = 7200 /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</a:t>
            </a:r>
            <a:r>
              <a:rPr lang="en-US" sz="2800" dirty="0" smtClean="0"/>
              <a:t>= 240 mL</a:t>
            </a:r>
          </a:p>
          <a:p>
            <a:pPr lvl="1" eaLnBrk="1" hangingPunct="1"/>
            <a:r>
              <a:rPr lang="en-US" sz="2800" dirty="0" smtClean="0"/>
              <a:t>V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smtClean="0"/>
              <a:t>= (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t</a:t>
            </a:r>
            <a:r>
              <a:rPr lang="en-US" sz="2000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) </a:t>
            </a:r>
            <a:r>
              <a:rPr lang="en-US" sz="2800" dirty="0" smtClean="0"/>
              <a:t>x f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       = (240 – 200) x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       = 40 x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1,200 </a:t>
            </a:r>
            <a:r>
              <a:rPr lang="en-US" sz="2800" dirty="0" smtClean="0">
                <a:solidFill>
                  <a:srgbClr val="FF0000"/>
                </a:solidFill>
              </a:rPr>
              <a:t>mL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RSBI </a:t>
            </a:r>
            <a:r>
              <a:rPr lang="en-US" sz="2800" dirty="0" smtClean="0">
                <a:solidFill>
                  <a:srgbClr val="FF0000"/>
                </a:solidFill>
              </a:rPr>
              <a:t>= 30/.24L = 125</a:t>
            </a:r>
            <a:endParaRPr lang="en-US" sz="2800" dirty="0" smtClean="0"/>
          </a:p>
        </p:txBody>
      </p:sp>
      <p:pic>
        <p:nvPicPr>
          <p:cNvPr id="105477" name="Picture 5" descr="HM0045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752600"/>
            <a:ext cx="381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 smtClean="0"/>
              <a:t>.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276600"/>
            <a:ext cx="381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 smtClean="0"/>
              <a:t>.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828800"/>
            <a:ext cx="381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 smtClean="0"/>
              <a:t>.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3352800"/>
            <a:ext cx="381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 smtClean="0"/>
              <a:t>.</a:t>
            </a:r>
            <a:endParaRPr lang="en-US" baseline="-25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Don’t </a:t>
            </a:r>
            <a:r>
              <a:rPr lang="en-US" dirty="0" smtClean="0"/>
              <a:t>forget about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D2711"/>
                </a:solidFill>
              </a:rPr>
              <a:t>Mechanical </a:t>
            </a:r>
            <a:r>
              <a:rPr lang="en-US" dirty="0" smtClean="0">
                <a:solidFill>
                  <a:srgbClr val="FD2711"/>
                </a:solidFill>
              </a:rPr>
              <a:t>Deadspace</a:t>
            </a:r>
          </a:p>
        </p:txBody>
      </p:sp>
      <p:sp>
        <p:nvSpPr>
          <p:cNvPr id="307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3399"/>
                </a:solidFill>
              </a:rPr>
              <a:t>Caused by equipment place between the wye connector and the patient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3399"/>
                </a:solidFill>
              </a:rPr>
              <a:t>Rebreathing </a:t>
            </a:r>
            <a:r>
              <a:rPr lang="en-US" dirty="0" smtClean="0">
                <a:solidFill>
                  <a:srgbClr val="003399"/>
                </a:solidFill>
              </a:rPr>
              <a:t>of CO</a:t>
            </a:r>
            <a:r>
              <a:rPr lang="en-US" baseline="-25000" dirty="0" smtClean="0">
                <a:solidFill>
                  <a:srgbClr val="003399"/>
                </a:solidFill>
              </a:rPr>
              <a:t>2</a:t>
            </a:r>
            <a:r>
              <a:rPr lang="en-US" dirty="0" smtClean="0">
                <a:solidFill>
                  <a:srgbClr val="003399"/>
                </a:solidFill>
              </a:rPr>
              <a:t> takes place 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3399"/>
                </a:solidFill>
              </a:rPr>
              <a:t>Examples: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HME-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Do not use if HME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&gt; 1/3 V</a:t>
            </a:r>
            <a:r>
              <a:rPr lang="en-US" baseline="-25000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Closed suction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MDI chambers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Capnography adapters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Long ET tubes (cut or change to trach)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Elbows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Flex tubing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~im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70075"/>
            <a:ext cx="60960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3" name="Text Box 12"/>
          <p:cNvSpPr txBox="1">
            <a:spLocks noChangeArrowheads="1"/>
          </p:cNvSpPr>
          <p:nvPr/>
        </p:nvSpPr>
        <p:spPr bwMode="auto">
          <a:xfrm>
            <a:off x="152400" y="41787"/>
            <a:ext cx="8839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Anything placed between the wye connector and the artificial airway is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mechanical deadspace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can cause rebreathing of CO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4" name="Rectangle 13"/>
          <p:cNvSpPr>
            <a:spLocks noChangeArrowheads="1"/>
          </p:cNvSpPr>
          <p:nvPr/>
        </p:nvSpPr>
        <p:spPr bwMode="auto">
          <a:xfrm>
            <a:off x="1447800" y="4038600"/>
            <a:ext cx="13716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16"/>
          <p:cNvSpPr>
            <a:spLocks noChangeArrowheads="1"/>
          </p:cNvSpPr>
          <p:nvPr/>
        </p:nvSpPr>
        <p:spPr bwMode="auto">
          <a:xfrm>
            <a:off x="2819400" y="3886200"/>
            <a:ext cx="2286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17"/>
          <p:cNvSpPr>
            <a:spLocks noChangeShapeType="1"/>
          </p:cNvSpPr>
          <p:nvPr/>
        </p:nvSpPr>
        <p:spPr bwMode="auto">
          <a:xfrm flipH="1">
            <a:off x="4191000" y="2596332"/>
            <a:ext cx="0" cy="1289868"/>
          </a:xfrm>
          <a:prstGeom prst="line">
            <a:avLst/>
          </a:prstGeom>
          <a:noFill/>
          <a:ln w="76200">
            <a:solidFill>
              <a:srgbClr val="FD271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MODULE C -</a:t>
            </a:r>
            <a:r>
              <a:rPr lang="en-US" i="1" dirty="0" smtClean="0"/>
              <a:t>Objectives</a:t>
            </a:r>
          </a:p>
        </p:txBody>
      </p:sp>
      <p:sp>
        <p:nvSpPr>
          <p:cNvPr id="325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953000"/>
          </a:xfrm>
        </p:spPr>
        <p:txBody>
          <a:bodyPr/>
          <a:lstStyle/>
          <a:p>
            <a:pPr eaLnBrk="1" hangingPunct="1"/>
            <a:r>
              <a:rPr lang="en-US" sz="3600" b="1" i="1" dirty="0" smtClean="0"/>
              <a:t>When you complete this module, you should be able to…</a:t>
            </a:r>
          </a:p>
          <a:p>
            <a:pPr lvl="1" eaLnBrk="1" hangingPunct="1"/>
            <a:r>
              <a:rPr lang="en-US" sz="3200" dirty="0" smtClean="0"/>
              <a:t>explain </a:t>
            </a:r>
            <a:r>
              <a:rPr lang="en-US" sz="3200" dirty="0" smtClean="0"/>
              <a:t>which patients may need their CO2 in the normal range </a:t>
            </a:r>
          </a:p>
          <a:p>
            <a:pPr lvl="1" eaLnBrk="1" hangingPunct="1"/>
            <a:r>
              <a:rPr lang="en-US" sz="3200" dirty="0" smtClean="0"/>
              <a:t>explain </a:t>
            </a:r>
            <a:r>
              <a:rPr lang="en-US" sz="3200" dirty="0" smtClean="0"/>
              <a:t>which patients may need hyperventilation techniques</a:t>
            </a:r>
          </a:p>
          <a:p>
            <a:pPr lvl="1" eaLnBrk="1" hangingPunct="1"/>
            <a:r>
              <a:rPr lang="en-US" sz="3200" dirty="0" smtClean="0"/>
              <a:t>explain </a:t>
            </a:r>
            <a:r>
              <a:rPr lang="en-US" sz="3200" dirty="0" smtClean="0"/>
              <a:t>which patients may need permissive hypercapnia techniques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Mechanical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</p:txBody>
      </p:sp>
      <p:sp>
        <p:nvSpPr>
          <p:cNvPr id="308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Your patient is a 70 kg IBW (150 </a:t>
            </a:r>
            <a:r>
              <a:rPr lang="en-US" sz="2800" dirty="0" err="1" smtClean="0"/>
              <a:t>lb</a:t>
            </a:r>
            <a:r>
              <a:rPr lang="en-US" sz="2800" dirty="0" smtClean="0"/>
              <a:t>) male on CPAP of 5 </a:t>
            </a:r>
            <a:r>
              <a:rPr lang="en-US" sz="2800" dirty="0" smtClean="0"/>
              <a:t>cm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with </a:t>
            </a:r>
            <a:r>
              <a:rPr lang="en-US" sz="2800" dirty="0" smtClean="0"/>
              <a:t>measured spontaneous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 smtClean="0"/>
              <a:t>280 mL </a:t>
            </a:r>
            <a:r>
              <a:rPr lang="en-US" sz="2800" dirty="0" smtClean="0"/>
              <a:t>and a rate of 25.  How much </a:t>
            </a:r>
            <a:r>
              <a:rPr lang="en-US" sz="2800" dirty="0" smtClean="0">
                <a:solidFill>
                  <a:srgbClr val="FD2711"/>
                </a:solidFill>
              </a:rPr>
              <a:t>effective ventilation</a:t>
            </a:r>
            <a:r>
              <a:rPr lang="en-US" sz="2800" dirty="0" smtClean="0"/>
              <a:t> does this patient really have?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Anatomical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 = 1mL/</a:t>
            </a:r>
            <a:r>
              <a:rPr lang="en-US" sz="2400" dirty="0" err="1" smtClean="0"/>
              <a:t>lb</a:t>
            </a:r>
            <a:r>
              <a:rPr lang="en-US" sz="2400" dirty="0" smtClean="0"/>
              <a:t> or 150 mL 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Alveolar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 = 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HME Deadspace </a:t>
            </a:r>
            <a:r>
              <a:rPr lang="en-US" sz="2400" dirty="0" smtClean="0"/>
              <a:t>= </a:t>
            </a:r>
            <a:r>
              <a:rPr lang="en-US" sz="2400" dirty="0" smtClean="0"/>
              <a:t>75 mL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Closed </a:t>
            </a:r>
            <a:r>
              <a:rPr lang="en-US" sz="2400" dirty="0" smtClean="0"/>
              <a:t>suction Deadspace </a:t>
            </a:r>
            <a:r>
              <a:rPr lang="en-US" sz="2400" dirty="0" smtClean="0"/>
              <a:t>= 10 </a:t>
            </a:r>
            <a:r>
              <a:rPr lang="en-US" sz="2400" dirty="0" smtClean="0"/>
              <a:t>mL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Capnography adapter Deadspace = </a:t>
            </a:r>
            <a:r>
              <a:rPr lang="en-US" sz="2400" dirty="0" smtClean="0"/>
              <a:t>10 </a:t>
            </a:r>
            <a:r>
              <a:rPr lang="en-US" sz="2400" dirty="0" smtClean="0"/>
              <a:t>mL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Answer </a:t>
            </a:r>
            <a:r>
              <a:rPr lang="en-US" sz="2800" dirty="0" smtClean="0"/>
              <a:t>= [280 – (150 + 75 + 10 + 10)] = </a:t>
            </a:r>
            <a:r>
              <a:rPr lang="en-US" sz="2800" dirty="0" smtClean="0">
                <a:solidFill>
                  <a:srgbClr val="FD2711"/>
                </a:solidFill>
              </a:rPr>
              <a:t>35 mL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dirty="0" smtClean="0"/>
              <a:t>	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dirty="0" smtClean="0"/>
              <a:t>			(Wonder why he’s not weaning?)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Don’t </a:t>
            </a:r>
            <a:r>
              <a:rPr lang="en-US" dirty="0" smtClean="0"/>
              <a:t>forget to </a:t>
            </a:r>
            <a:r>
              <a:rPr lang="en-US" dirty="0" smtClean="0">
                <a:solidFill>
                  <a:srgbClr val="FD2711"/>
                </a:solidFill>
              </a:rPr>
              <a:t>Compensate For Circuit Compliance</a:t>
            </a:r>
          </a:p>
        </p:txBody>
      </p:sp>
      <p:sp>
        <p:nvSpPr>
          <p:cNvPr id="309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Most newer ventilators either: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Compensate for lost 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Measure volume at the wye connector (</a:t>
            </a:r>
            <a:r>
              <a:rPr lang="en-US" dirty="0" err="1" smtClean="0"/>
              <a:t>pneumotach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Servo </a:t>
            </a:r>
            <a:r>
              <a:rPr lang="en-US" sz="3600" dirty="0"/>
              <a:t>I, </a:t>
            </a:r>
            <a:r>
              <a:rPr lang="en-US" sz="3600" dirty="0" err="1"/>
              <a:t>Drager</a:t>
            </a:r>
            <a:r>
              <a:rPr lang="en-US" sz="3600" dirty="0"/>
              <a:t> XL, NPB 840 all correct for lost volume correctly </a:t>
            </a:r>
            <a:r>
              <a:rPr lang="en-US" sz="4800" b="1" dirty="0" smtClean="0">
                <a:solidFill>
                  <a:srgbClr val="FF0000"/>
                </a:solidFill>
              </a:rPr>
              <a:t>“IF”…</a:t>
            </a:r>
            <a:endParaRPr lang="en-US" sz="4800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3200" i="1" dirty="0" smtClean="0">
                <a:solidFill>
                  <a:srgbClr val="FF3300"/>
                </a:solidFill>
              </a:rPr>
              <a:t>…the circuit and </a:t>
            </a:r>
            <a:r>
              <a:rPr lang="en-US" sz="3200" i="1" dirty="0" smtClean="0">
                <a:solidFill>
                  <a:srgbClr val="FF3300"/>
                </a:solidFill>
              </a:rPr>
              <a:t>humidifier </a:t>
            </a:r>
            <a:r>
              <a:rPr lang="en-US" sz="3200" i="1" dirty="0" smtClean="0">
                <a:solidFill>
                  <a:srgbClr val="FF3300"/>
                </a:solidFill>
              </a:rPr>
              <a:t>on the ventilator are warmed </a:t>
            </a:r>
            <a:r>
              <a:rPr lang="en-US" sz="3200" i="1" dirty="0">
                <a:solidFill>
                  <a:srgbClr val="FF3300"/>
                </a:solidFill>
              </a:rPr>
              <a:t>up before “Pre-use Check” is </a:t>
            </a:r>
            <a:r>
              <a:rPr lang="en-US" sz="3200" i="1" dirty="0" smtClean="0">
                <a:solidFill>
                  <a:srgbClr val="FF3300"/>
                </a:solidFill>
              </a:rPr>
              <a:t>done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200" i="1" dirty="0" smtClean="0">
                <a:solidFill>
                  <a:srgbClr val="FF3300"/>
                </a:solidFill>
              </a:rPr>
              <a:t>…</a:t>
            </a:r>
            <a:r>
              <a:rPr lang="en-US" sz="3200" i="1" dirty="0" smtClean="0">
                <a:solidFill>
                  <a:srgbClr val="FF3300"/>
                </a:solidFill>
              </a:rPr>
              <a:t>proper </a:t>
            </a:r>
            <a:r>
              <a:rPr lang="en-US" sz="3200" i="1" dirty="0">
                <a:solidFill>
                  <a:srgbClr val="FF3300"/>
                </a:solidFill>
              </a:rPr>
              <a:t>humidification device is </a:t>
            </a:r>
            <a:r>
              <a:rPr lang="en-US" sz="3200" i="1" dirty="0" smtClean="0">
                <a:solidFill>
                  <a:srgbClr val="FF3300"/>
                </a:solidFill>
              </a:rPr>
              <a:t>input on start up</a:t>
            </a:r>
            <a:endParaRPr lang="en-US" sz="3200" i="1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Don’t forget to </a:t>
            </a:r>
            <a:r>
              <a:rPr lang="en-US" dirty="0" smtClean="0">
                <a:solidFill>
                  <a:srgbClr val="FD2711"/>
                </a:solidFill>
              </a:rPr>
              <a:t>Compensate For Circuit Compliance</a:t>
            </a:r>
          </a:p>
        </p:txBody>
      </p:sp>
      <p:sp>
        <p:nvSpPr>
          <p:cNvPr id="309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If the ventilator </a:t>
            </a:r>
            <a:r>
              <a:rPr lang="en-US" sz="3600" u="sng" dirty="0" smtClean="0"/>
              <a:t>does not compensate </a:t>
            </a:r>
            <a:r>
              <a:rPr lang="en-US" sz="3600" dirty="0" smtClean="0"/>
              <a:t>for lost volume in circuit </a:t>
            </a:r>
            <a:r>
              <a:rPr lang="en-US" sz="2800" dirty="0" smtClean="0"/>
              <a:t>(example:  Servo 900C, Servo 300A, home ventilators, VIP Bird)</a:t>
            </a:r>
            <a:r>
              <a:rPr lang="en-US" sz="3600" dirty="0" smtClean="0"/>
              <a:t> then </a:t>
            </a:r>
            <a:r>
              <a:rPr lang="en-US" sz="3600" i="1" dirty="0" smtClean="0"/>
              <a:t>the  set volume must be corrected for lost volume in the circuit: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D2711"/>
                </a:solidFill>
              </a:rPr>
              <a:t>Patient </a:t>
            </a:r>
            <a:r>
              <a:rPr lang="en-US" sz="3600" dirty="0" smtClean="0">
                <a:solidFill>
                  <a:srgbClr val="FD2711"/>
                </a:solidFill>
              </a:rPr>
              <a:t>volume</a:t>
            </a:r>
            <a:r>
              <a:rPr lang="en-US" sz="3600" dirty="0" smtClean="0"/>
              <a:t> = set volume – lost volume</a:t>
            </a:r>
            <a:endParaRPr lang="en-US" sz="3600" dirty="0" smtClean="0">
              <a:solidFill>
                <a:srgbClr val="FD271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23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219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Process to Compensate For Circuit Compliance</a:t>
            </a:r>
          </a:p>
        </p:txBody>
      </p:sp>
      <p:sp>
        <p:nvSpPr>
          <p:cNvPr id="110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D2711"/>
                </a:solidFill>
              </a:rPr>
              <a:t>1.  Calculate compliance factor: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ventilator circuit is </a:t>
            </a:r>
            <a:r>
              <a:rPr lang="en-US" sz="2400" dirty="0" err="1" smtClean="0"/>
              <a:t>omLluded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 volume is delivered to the circuit (100 – 150 </a:t>
            </a:r>
            <a:r>
              <a:rPr lang="en-US" sz="2400" dirty="0" smtClean="0"/>
              <a:t>mL)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pressure is measured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factor is calculated = Volume /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Usually 2 – 4 </a:t>
            </a:r>
            <a:r>
              <a:rPr lang="en-US" sz="2400" dirty="0" smtClean="0"/>
              <a:t>cm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 smtClean="0"/>
              <a:t>for adult circuit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D2711"/>
                </a:solidFill>
              </a:rPr>
              <a:t>2</a:t>
            </a:r>
            <a:r>
              <a:rPr lang="en-US" sz="2800" dirty="0" smtClean="0">
                <a:solidFill>
                  <a:srgbClr val="FD2711"/>
                </a:solidFill>
              </a:rPr>
              <a:t>.  Calculate lost volume</a:t>
            </a:r>
            <a:r>
              <a:rPr lang="en-US" sz="2800" dirty="0" smtClean="0"/>
              <a:t> = (PIP – PEEP) x C.F.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Tubing compliance factor is the volume lost in circuit with every </a:t>
            </a:r>
            <a:r>
              <a:rPr lang="en-US" sz="2400" dirty="0" smtClean="0"/>
              <a:t>cm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 smtClean="0"/>
              <a:t>of ventilating pressure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D2711"/>
                </a:solidFill>
              </a:rPr>
              <a:t>3</a:t>
            </a:r>
            <a:r>
              <a:rPr lang="en-US" sz="2800" dirty="0" smtClean="0">
                <a:solidFill>
                  <a:srgbClr val="FD2711"/>
                </a:solidFill>
              </a:rPr>
              <a:t>.  Calculate patient volume</a:t>
            </a:r>
            <a:r>
              <a:rPr lang="en-US" sz="2800" dirty="0" smtClean="0"/>
              <a:t> = Machine delivered volume – lost volume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lost volume in </a:t>
            </a:r>
            <a:r>
              <a:rPr lang="en-US" dirty="0" smtClean="0"/>
              <a:t>circuit</a:t>
            </a:r>
            <a:endParaRPr lang="en-US" dirty="0" smtClean="0"/>
          </a:p>
        </p:txBody>
      </p:sp>
      <p:sp>
        <p:nvSpPr>
          <p:cNvPr id="310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20 kg, 7 year old patient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Patient needs </a:t>
            </a:r>
            <a:r>
              <a:rPr lang="en-US" sz="2400" i="1" dirty="0" smtClean="0"/>
              <a:t>delivered</a:t>
            </a:r>
            <a:r>
              <a:rPr lang="en-US" sz="2400" dirty="0" smtClean="0"/>
              <a:t> volume of</a:t>
            </a:r>
            <a:r>
              <a:rPr lang="en-US" sz="2400" i="1" dirty="0" smtClean="0"/>
              <a:t> 20 x 10 = </a:t>
            </a:r>
            <a:r>
              <a:rPr lang="en-US" sz="2400" i="1" u="sng" dirty="0" smtClean="0"/>
              <a:t>200</a:t>
            </a:r>
            <a:r>
              <a:rPr lang="en-US" sz="2400" i="1" dirty="0" smtClean="0"/>
              <a:t> mL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Machine</a:t>
            </a:r>
            <a:r>
              <a:rPr lang="en-US" sz="2400" dirty="0" smtClean="0"/>
              <a:t> volume set at 200 mL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Actual</a:t>
            </a:r>
            <a:r>
              <a:rPr lang="en-US" sz="2400" dirty="0" smtClean="0"/>
              <a:t> volume delivered to lungs only </a:t>
            </a:r>
            <a:r>
              <a:rPr lang="en-US" sz="2400" u="sng" dirty="0" smtClean="0"/>
              <a:t>125</a:t>
            </a:r>
            <a:r>
              <a:rPr lang="en-US" sz="2400" dirty="0" smtClean="0"/>
              <a:t> mL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D2711"/>
                </a:solidFill>
              </a:rPr>
              <a:t>WHY?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---------------------------------------------------------------------------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Tubing compliance factor 3.0 mL/cmH2O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Ventilating pressure 25 cmH2O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Lost </a:t>
            </a:r>
            <a:r>
              <a:rPr lang="en-US" sz="2400" i="1" dirty="0" smtClean="0"/>
              <a:t>volume in circuit is  25 x 3.0 = 75 mL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Set (200) – Lost (75) = 125 mL delivered to patient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rgbClr val="FD2711"/>
                </a:solidFill>
              </a:rPr>
              <a:t>Correct </a:t>
            </a:r>
            <a:r>
              <a:rPr lang="en-US" sz="2400" i="1" dirty="0" smtClean="0">
                <a:solidFill>
                  <a:srgbClr val="FD2711"/>
                </a:solidFill>
              </a:rPr>
              <a:t>problem by readjusting set machine volume to 275mL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Changing </a:t>
            </a:r>
            <a:r>
              <a:rPr lang="en-US" dirty="0" smtClean="0"/>
              <a:t>Respiratory Rate</a:t>
            </a:r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57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Normal spontaneous rate </a:t>
            </a:r>
          </a:p>
          <a:p>
            <a:pPr lvl="1" eaLnBrk="1" hangingPunct="1"/>
            <a:r>
              <a:rPr lang="en-US" sz="3200" dirty="0" smtClean="0"/>
              <a:t>10 – 20 b/min.</a:t>
            </a:r>
          </a:p>
          <a:p>
            <a:pPr eaLnBrk="1" hangingPunct="1"/>
            <a:r>
              <a:rPr lang="en-US" sz="3600" dirty="0" smtClean="0"/>
              <a:t>Normal </a:t>
            </a:r>
            <a:r>
              <a:rPr lang="en-US" sz="3600" dirty="0" smtClean="0"/>
              <a:t>ventilator </a:t>
            </a:r>
            <a:r>
              <a:rPr lang="en-US" sz="3600" u="sng" dirty="0" smtClean="0"/>
              <a:t>back-up</a:t>
            </a:r>
            <a:r>
              <a:rPr lang="en-US" sz="3600" dirty="0" smtClean="0"/>
              <a:t> rate </a:t>
            </a:r>
          </a:p>
          <a:p>
            <a:pPr lvl="1" eaLnBrk="1" hangingPunct="1"/>
            <a:r>
              <a:rPr lang="en-US" sz="3200" dirty="0" smtClean="0"/>
              <a:t>8 – 12 b/min.</a:t>
            </a:r>
          </a:p>
          <a:p>
            <a:pPr eaLnBrk="1" hangingPunct="1"/>
            <a:r>
              <a:rPr lang="en-US" sz="3600" dirty="0" smtClean="0"/>
              <a:t>Apnea </a:t>
            </a:r>
            <a:r>
              <a:rPr lang="en-US" sz="3600" dirty="0" smtClean="0"/>
              <a:t>ventilator </a:t>
            </a:r>
            <a:r>
              <a:rPr lang="en-US" sz="3600" u="sng" dirty="0" smtClean="0"/>
              <a:t>back-up</a:t>
            </a:r>
            <a:r>
              <a:rPr lang="en-US" sz="3600" dirty="0" smtClean="0"/>
              <a:t> rate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</a:rPr>
              <a:t>minimum </a:t>
            </a:r>
            <a:r>
              <a:rPr lang="en-US" sz="3200" dirty="0" smtClean="0">
                <a:solidFill>
                  <a:srgbClr val="FF0000"/>
                </a:solidFill>
              </a:rPr>
              <a:t>acceptable </a:t>
            </a:r>
            <a:r>
              <a:rPr lang="en-US" sz="3200" dirty="0" smtClean="0">
                <a:solidFill>
                  <a:srgbClr val="FF0000"/>
                </a:solidFill>
              </a:rPr>
              <a:t>minute ventilation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Changing Respiratory Rate</a:t>
            </a:r>
          </a:p>
        </p:txBody>
      </p:sp>
      <p:sp>
        <p:nvSpPr>
          <p:cNvPr id="466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87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Increasing rate </a:t>
            </a:r>
            <a:r>
              <a:rPr lang="en-US" sz="3600" dirty="0" smtClean="0">
                <a:solidFill>
                  <a:srgbClr val="FD2711"/>
                </a:solidFill>
              </a:rPr>
              <a:t>should</a:t>
            </a:r>
            <a:r>
              <a:rPr lang="en-US" sz="3600" dirty="0" smtClean="0"/>
              <a:t> improve </a:t>
            </a:r>
            <a:r>
              <a:rPr lang="en-US" sz="3600" dirty="0" smtClean="0"/>
              <a:t>P</a:t>
            </a:r>
            <a:r>
              <a:rPr lang="en-US" dirty="0" smtClean="0"/>
              <a:t>a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 lvl="1" eaLnBrk="1" hangingPunct="1"/>
            <a:r>
              <a:rPr lang="en-US" sz="3200" dirty="0" err="1" smtClean="0"/>
              <a:t>V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</a:t>
            </a:r>
            <a:r>
              <a:rPr lang="en-US" sz="3200" dirty="0" smtClean="0"/>
              <a:t>x f = MV</a:t>
            </a:r>
          </a:p>
          <a:p>
            <a:pPr lvl="1" eaLnBrk="1" hangingPunct="1"/>
            <a:r>
              <a:rPr lang="en-US" dirty="0" smtClean="0">
                <a:solidFill>
                  <a:srgbClr val="003399"/>
                </a:solidFill>
              </a:rPr>
              <a:t>If </a:t>
            </a:r>
            <a:r>
              <a:rPr lang="en-US" dirty="0" smtClean="0">
                <a:solidFill>
                  <a:srgbClr val="003399"/>
                </a:solidFill>
              </a:rPr>
              <a:t>rate is increased &amp; P</a:t>
            </a:r>
            <a:r>
              <a:rPr lang="en-US" sz="2400" dirty="0" smtClean="0">
                <a:solidFill>
                  <a:srgbClr val="003399"/>
                </a:solidFill>
              </a:rPr>
              <a:t>a</a:t>
            </a:r>
            <a:r>
              <a:rPr lang="en-US" sz="2000" dirty="0" smtClean="0">
                <a:solidFill>
                  <a:srgbClr val="003399"/>
                </a:solidFill>
              </a:rPr>
              <a:t>CO</a:t>
            </a:r>
            <a:r>
              <a:rPr lang="en-US" sz="2000" baseline="-25000" dirty="0" smtClean="0">
                <a:solidFill>
                  <a:srgbClr val="003399"/>
                </a:solidFill>
              </a:rPr>
              <a:t>2</a:t>
            </a:r>
            <a:r>
              <a:rPr lang="en-US" dirty="0" smtClean="0">
                <a:solidFill>
                  <a:srgbClr val="003399"/>
                </a:solidFill>
              </a:rPr>
              <a:t> does not decrease:</a:t>
            </a:r>
          </a:p>
          <a:p>
            <a:pPr lvl="2" eaLnBrk="1" hangingPunct="1"/>
            <a:r>
              <a:rPr lang="en-US" dirty="0" smtClean="0">
                <a:solidFill>
                  <a:srgbClr val="003399"/>
                </a:solidFill>
              </a:rPr>
              <a:t>Check for proper </a:t>
            </a:r>
            <a:r>
              <a:rPr lang="en-US" dirty="0" err="1" smtClean="0">
                <a:solidFill>
                  <a:srgbClr val="003399"/>
                </a:solidFill>
              </a:rPr>
              <a:t>V</a:t>
            </a:r>
            <a:r>
              <a:rPr lang="en-US" baseline="-25000" dirty="0" err="1" smtClean="0">
                <a:solidFill>
                  <a:srgbClr val="003399"/>
                </a:solidFill>
              </a:rPr>
              <a:t>t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003399"/>
                </a:solidFill>
              </a:rPr>
              <a:t>or PIP</a:t>
            </a:r>
          </a:p>
          <a:p>
            <a:pPr lvl="2" eaLnBrk="1" hangingPunct="1"/>
            <a:r>
              <a:rPr lang="en-US" dirty="0" smtClean="0">
                <a:solidFill>
                  <a:srgbClr val="003399"/>
                </a:solidFill>
              </a:rPr>
              <a:t>Look for excessive mechanical deadspace</a:t>
            </a:r>
          </a:p>
          <a:p>
            <a:pPr lvl="2" eaLnBrk="1" hangingPunct="1"/>
            <a:r>
              <a:rPr lang="en-US" dirty="0" smtClean="0">
                <a:solidFill>
                  <a:srgbClr val="003399"/>
                </a:solidFill>
              </a:rPr>
              <a:t>Decrease alveolar deadspace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Changing Respiratory Rate</a:t>
            </a:r>
          </a:p>
        </p:txBody>
      </p:sp>
      <p:sp>
        <p:nvSpPr>
          <p:cNvPr id="395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Precautions: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Do </a:t>
            </a:r>
            <a:r>
              <a:rPr lang="en-US" sz="3200" dirty="0" smtClean="0"/>
              <a:t>not allow rate to increase too much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High </a:t>
            </a:r>
            <a:r>
              <a:rPr lang="en-US" sz="3200" dirty="0" smtClean="0"/>
              <a:t>A/C rates &gt; 20/min. can lead to </a:t>
            </a:r>
            <a:r>
              <a:rPr lang="en-US" sz="3200" dirty="0" smtClean="0">
                <a:solidFill>
                  <a:srgbClr val="FD2711"/>
                </a:solidFill>
              </a:rPr>
              <a:t>air trapping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3399"/>
                </a:solidFill>
              </a:rPr>
              <a:t>Consider change to </a:t>
            </a:r>
            <a:r>
              <a:rPr lang="en-US" sz="2800" dirty="0" smtClean="0">
                <a:solidFill>
                  <a:srgbClr val="FD2711"/>
                </a:solidFill>
              </a:rPr>
              <a:t>SIMV</a:t>
            </a:r>
            <a:r>
              <a:rPr lang="en-US" sz="2800" dirty="0" smtClean="0">
                <a:solidFill>
                  <a:srgbClr val="003399"/>
                </a:solidFill>
              </a:rPr>
              <a:t> if rate high and air-trapping in 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Rate </a:t>
            </a:r>
            <a:r>
              <a:rPr lang="en-US" sz="3200" dirty="0" smtClean="0"/>
              <a:t>alarms guidelines: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set at levels appropriate for the patient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Watch </a:t>
            </a:r>
            <a:r>
              <a:rPr lang="en-US" dirty="0" smtClean="0"/>
              <a:t>Patient Synchrony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50292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/>
              <a:t>Trigger problems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Change </a:t>
            </a:r>
            <a:r>
              <a:rPr lang="en-US" sz="2800" dirty="0" smtClean="0"/>
              <a:t>from pressure to flow to NAVA </a:t>
            </a:r>
            <a:r>
              <a:rPr lang="en-US" sz="2800" dirty="0" smtClean="0"/>
              <a:t>triggering (if available).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Adjust flow triggering properly.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Check system for </a:t>
            </a:r>
            <a:r>
              <a:rPr lang="en-US" sz="2800" dirty="0" smtClean="0"/>
              <a:t>leaks.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Always use Aero Neb, MDI or intermittent flow with nebulizer breathing </a:t>
            </a:r>
            <a:r>
              <a:rPr lang="en-US" sz="2800" dirty="0" smtClean="0"/>
              <a:t>treatments.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Get rid of air-trapping and Auto-PEEP.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Watch Patient Synchrony</a:t>
            </a:r>
          </a:p>
        </p:txBody>
      </p:sp>
      <p:sp>
        <p:nvSpPr>
          <p:cNvPr id="318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/>
              <a:t>Add Applied PEEP: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If </a:t>
            </a:r>
            <a:r>
              <a:rPr lang="en-US" sz="3200" dirty="0" smtClean="0"/>
              <a:t>there is </a:t>
            </a:r>
            <a:r>
              <a:rPr lang="en-US" sz="3200" u="sng" dirty="0" smtClean="0"/>
              <a:t>uncorrectable</a:t>
            </a:r>
            <a:r>
              <a:rPr lang="en-US" sz="3200" dirty="0" smtClean="0"/>
              <a:t> auto-PEEP </a:t>
            </a:r>
            <a:r>
              <a:rPr lang="en-US" sz="3200" dirty="0" smtClean="0">
                <a:solidFill>
                  <a:srgbClr val="FD2711"/>
                </a:solidFill>
              </a:rPr>
              <a:t>and</a:t>
            </a:r>
            <a:r>
              <a:rPr lang="en-US" sz="3200" dirty="0" smtClean="0"/>
              <a:t> the patient is having difficulty triggering </a:t>
            </a:r>
            <a:r>
              <a:rPr lang="en-US" sz="3200" dirty="0" smtClean="0">
                <a:solidFill>
                  <a:srgbClr val="FD2711"/>
                </a:solidFill>
              </a:rPr>
              <a:t>then</a:t>
            </a:r>
            <a:r>
              <a:rPr lang="en-US" sz="3200" dirty="0" smtClean="0"/>
              <a:t> consider adding </a:t>
            </a:r>
            <a:r>
              <a:rPr lang="en-US" sz="3200" b="1" dirty="0" smtClean="0"/>
              <a:t>applied </a:t>
            </a:r>
            <a:r>
              <a:rPr lang="en-US" sz="3200" b="1" dirty="0" smtClean="0"/>
              <a:t>PEEP.</a:t>
            </a:r>
            <a:endParaRPr lang="en-US" sz="3200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Adds PEEP to the </a:t>
            </a:r>
            <a:r>
              <a:rPr lang="en-US" sz="2800" dirty="0" smtClean="0"/>
              <a:t>circuit.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Initial setting 50% of </a:t>
            </a:r>
            <a:r>
              <a:rPr lang="en-US" sz="2800" dirty="0" smtClean="0"/>
              <a:t>auto-PEEP.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Increase to 80% of auto-PEEP as </a:t>
            </a:r>
            <a:r>
              <a:rPr lang="en-US" sz="2800" dirty="0" smtClean="0"/>
              <a:t>needed.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D2711"/>
                </a:solidFill>
              </a:rPr>
              <a:t>Stop if increase in PIP is </a:t>
            </a:r>
            <a:r>
              <a:rPr lang="en-US" sz="2800" dirty="0" smtClean="0">
                <a:solidFill>
                  <a:srgbClr val="FD2711"/>
                </a:solidFill>
              </a:rPr>
              <a:t>observed.</a:t>
            </a:r>
            <a:endParaRPr lang="en-US" sz="2800" dirty="0" smtClean="0">
              <a:solidFill>
                <a:srgbClr val="FD271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Applied </a:t>
            </a:r>
            <a:r>
              <a:rPr lang="en-US" sz="3200" dirty="0" smtClean="0"/>
              <a:t>PEEP </a:t>
            </a:r>
            <a:r>
              <a:rPr lang="en-US" sz="3200" i="1" dirty="0" smtClean="0"/>
              <a:t>may</a:t>
            </a:r>
            <a:r>
              <a:rPr lang="en-US" sz="3200" dirty="0" smtClean="0"/>
              <a:t> also help empty the lungs by keeping airways from closing prematurely (2 – 3 </a:t>
            </a:r>
            <a:r>
              <a:rPr lang="en-US" sz="3200" dirty="0" smtClean="0"/>
              <a:t>cm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O).</a:t>
            </a:r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MODULE C - </a:t>
            </a:r>
            <a:r>
              <a:rPr lang="en-US" i="1" dirty="0" smtClean="0"/>
              <a:t>Objectives</a:t>
            </a:r>
          </a:p>
        </p:txBody>
      </p:sp>
      <p:sp>
        <p:nvSpPr>
          <p:cNvPr id="389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When you complete this module, you should be able to…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Compare </a:t>
            </a:r>
            <a:r>
              <a:rPr lang="en-US" sz="3200" dirty="0" smtClean="0"/>
              <a:t>and contrast volume vs. pressure control ventilation.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Describe </a:t>
            </a:r>
            <a:r>
              <a:rPr lang="en-US" sz="3200" dirty="0" smtClean="0"/>
              <a:t>the most common pressure modes of ventilation.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Compare </a:t>
            </a:r>
            <a:r>
              <a:rPr lang="en-US" sz="3200" dirty="0" smtClean="0"/>
              <a:t>the advantages and disadvantages of the most common modes of ventilation.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Describe </a:t>
            </a:r>
            <a:r>
              <a:rPr lang="en-US" sz="3200" dirty="0" smtClean="0"/>
              <a:t>the type of patients suitable for the most common modes.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Watch Patient Synchrony</a:t>
            </a:r>
          </a:p>
        </p:txBody>
      </p:sp>
      <p:sp>
        <p:nvSpPr>
          <p:cNvPr id="118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/>
              <a:t>Inspiratory problems: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Set </a:t>
            </a:r>
            <a:r>
              <a:rPr lang="en-US" sz="3200" dirty="0" smtClean="0"/>
              <a:t>inspiratory flow to </a:t>
            </a:r>
            <a:r>
              <a:rPr lang="en-US" sz="3200" b="1" dirty="0" smtClean="0"/>
              <a:t>meet</a:t>
            </a:r>
            <a:r>
              <a:rPr lang="en-US" sz="3200" dirty="0" smtClean="0"/>
              <a:t> or </a:t>
            </a:r>
            <a:r>
              <a:rPr lang="en-US" sz="3200" b="1" dirty="0" smtClean="0"/>
              <a:t>exceed</a:t>
            </a:r>
            <a:r>
              <a:rPr lang="en-US" sz="3200" dirty="0" smtClean="0"/>
              <a:t> patient demand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Typical </a:t>
            </a:r>
            <a:r>
              <a:rPr lang="en-US" sz="3200" dirty="0" smtClean="0"/>
              <a:t>flow pattern is decelerating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Be </a:t>
            </a:r>
            <a:r>
              <a:rPr lang="en-US" sz="3200" dirty="0" smtClean="0"/>
              <a:t>sure the </a:t>
            </a:r>
            <a:r>
              <a:rPr lang="en-US" sz="3200" dirty="0" smtClean="0">
                <a:solidFill>
                  <a:srgbClr val="FD2711"/>
                </a:solidFill>
              </a:rPr>
              <a:t>rise time</a:t>
            </a:r>
            <a:r>
              <a:rPr lang="en-US" sz="3200" dirty="0" smtClean="0"/>
              <a:t> is set properly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Are </a:t>
            </a:r>
            <a:r>
              <a:rPr lang="en-US" sz="3200" dirty="0" smtClean="0"/>
              <a:t>there early </a:t>
            </a:r>
            <a:r>
              <a:rPr lang="en-US" sz="3200" dirty="0" smtClean="0">
                <a:solidFill>
                  <a:srgbClr val="FD2711"/>
                </a:solidFill>
              </a:rPr>
              <a:t>scoops or spikes</a:t>
            </a:r>
            <a:r>
              <a:rPr lang="en-US" sz="3200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Be sure the waveform &amp; peak flow match the patient’s needs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Watch Patient Synchrony</a:t>
            </a:r>
          </a:p>
        </p:txBody>
      </p:sp>
      <p:sp>
        <p:nvSpPr>
          <p:cNvPr id="151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INSPIRATORY TIME:</a:t>
            </a:r>
          </a:p>
          <a:p>
            <a:pPr eaLnBrk="1" hangingPunct="1"/>
            <a:r>
              <a:rPr lang="en-US" dirty="0" smtClean="0"/>
              <a:t>Adult</a:t>
            </a:r>
            <a:r>
              <a:rPr lang="en-US" dirty="0" smtClean="0"/>
              <a:t>		0.8 – 1.2 seconds</a:t>
            </a:r>
          </a:p>
          <a:p>
            <a:pPr eaLnBrk="1" hangingPunct="1"/>
            <a:r>
              <a:rPr lang="en-US" dirty="0" smtClean="0"/>
              <a:t>Child		0.6 – 0.8 seconds</a:t>
            </a:r>
          </a:p>
          <a:p>
            <a:pPr eaLnBrk="1" hangingPunct="1"/>
            <a:r>
              <a:rPr lang="en-US" dirty="0" smtClean="0"/>
              <a:t>Infant		0.3 – 0.5 seconds</a:t>
            </a:r>
          </a:p>
          <a:p>
            <a:pPr eaLnBrk="1" hangingPunct="1"/>
            <a:r>
              <a:rPr lang="en-US" dirty="0" smtClean="0"/>
              <a:t>Smaller </a:t>
            </a:r>
            <a:r>
              <a:rPr lang="en-US" dirty="0" smtClean="0"/>
              <a:t>volumes in adults require shorter times</a:t>
            </a:r>
          </a:p>
        </p:txBody>
      </p:sp>
      <p:pic>
        <p:nvPicPr>
          <p:cNvPr id="151556" name="Picture 4" descr="pcs_popular_1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304800"/>
            <a:ext cx="98901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6705600" y="2514600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flow starve your patient!!!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Watch Patient Synchrony</a:t>
            </a:r>
          </a:p>
        </p:txBody>
      </p:sp>
      <p:sp>
        <p:nvSpPr>
          <p:cNvPr id="317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/>
              <a:t>Cycle problems: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Spikes </a:t>
            </a:r>
            <a:r>
              <a:rPr lang="en-US" dirty="0" smtClean="0"/>
              <a:t>at end of breath?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</a:t>
            </a:r>
            <a:r>
              <a:rPr lang="en-US" baseline="-25000" dirty="0" smtClean="0"/>
              <a:t>i</a:t>
            </a:r>
            <a:r>
              <a:rPr lang="en-US" dirty="0" smtClean="0"/>
              <a:t> too </a:t>
            </a:r>
            <a:r>
              <a:rPr lang="en-US" dirty="0" smtClean="0"/>
              <a:t>long.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Volume too </a:t>
            </a:r>
            <a:r>
              <a:rPr lang="en-US" dirty="0" smtClean="0"/>
              <a:t>large.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Set </a:t>
            </a:r>
            <a:r>
              <a:rPr lang="en-US" dirty="0" smtClean="0"/>
              <a:t>E </a:t>
            </a:r>
            <a:r>
              <a:rPr lang="en-US" dirty="0" err="1" smtClean="0"/>
              <a:t>sens</a:t>
            </a:r>
            <a:r>
              <a:rPr lang="en-US" dirty="0" smtClean="0"/>
              <a:t>% properly in pressure support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COPD tend to like higher E Sens</a:t>
            </a:r>
            <a:r>
              <a:rPr lang="en-US" dirty="0" smtClean="0"/>
              <a:t>% settings.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Watch </a:t>
            </a:r>
            <a:r>
              <a:rPr lang="en-US" dirty="0" smtClean="0"/>
              <a:t>for scoops and double </a:t>
            </a:r>
            <a:r>
              <a:rPr lang="en-US" dirty="0" smtClean="0"/>
              <a:t>trigger.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may be too </a:t>
            </a:r>
            <a:r>
              <a:rPr lang="en-US" dirty="0" smtClean="0"/>
              <a:t>low.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End flow may be too low (try sign or square wave</a:t>
            </a:r>
            <a:r>
              <a:rPr lang="en-US" dirty="0" smtClean="0"/>
              <a:t>).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 </a:t>
            </a:r>
            <a:r>
              <a:rPr lang="en-US" dirty="0" err="1" smtClean="0"/>
              <a:t>sens</a:t>
            </a:r>
            <a:r>
              <a:rPr lang="en-US" dirty="0" smtClean="0"/>
              <a:t>% may be too </a:t>
            </a:r>
            <a:r>
              <a:rPr lang="en-US" dirty="0" smtClean="0"/>
              <a:t>high.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Allow </a:t>
            </a:r>
            <a:r>
              <a:rPr lang="en-US" dirty="0" smtClean="0"/>
              <a:t>For Spontaneous Breathing</a:t>
            </a:r>
          </a:p>
        </p:txBody>
      </p:sp>
      <p:sp>
        <p:nvSpPr>
          <p:cNvPr id="1034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Decrease sedation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Changing </a:t>
            </a:r>
            <a:r>
              <a:rPr lang="en-US" sz="2800" dirty="0" smtClean="0"/>
              <a:t>from complete support to a partial support mode (SIMV or Bi-Level) may: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Normalize blood gases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Increase patient comfort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Recondition respiratory muscles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Decrease air trapping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Use </a:t>
            </a:r>
            <a:r>
              <a:rPr lang="en-US" sz="2800" dirty="0" smtClean="0"/>
              <a:t>“Dual Mode” pressure ventilation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(PRVC, Auto-flow, VC+)</a:t>
            </a:r>
            <a:endParaRPr lang="en-US" sz="24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Utilize </a:t>
            </a:r>
            <a:r>
              <a:rPr lang="en-US" sz="2800" dirty="0" smtClean="0"/>
              <a:t>pressure support and ATC where indicated.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What is the difference between </a:t>
            </a:r>
            <a:r>
              <a:rPr lang="en-US" sz="2400" i="1" dirty="0" smtClean="0"/>
              <a:t>PSV </a:t>
            </a:r>
            <a:r>
              <a:rPr lang="en-US" sz="2400" i="1" dirty="0" smtClean="0"/>
              <a:t>&amp; ATC?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Pressure Support</a:t>
            </a:r>
          </a:p>
        </p:txBody>
      </p:sp>
      <p:sp>
        <p:nvSpPr>
          <p:cNvPr id="110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LOW LEVEL - PS </a:t>
            </a:r>
            <a:r>
              <a:rPr lang="en-US" sz="2800" b="1" dirty="0" smtClean="0"/>
              <a:t>&lt;10</a:t>
            </a:r>
            <a:r>
              <a:rPr lang="en-US" sz="2800" dirty="0" smtClean="0"/>
              <a:t> </a:t>
            </a:r>
            <a:r>
              <a:rPr lang="en-US" sz="2800" dirty="0" smtClean="0"/>
              <a:t>cm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</a:t>
            </a:r>
            <a:r>
              <a:rPr lang="en-US" sz="2800" dirty="0" smtClean="0"/>
              <a:t>usually used for overcoming system airflow resistance similar to </a:t>
            </a:r>
            <a:r>
              <a:rPr lang="en-US" sz="2800" dirty="0" smtClean="0"/>
              <a:t>ATC.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MOD</a:t>
            </a:r>
            <a:r>
              <a:rPr lang="en-US" sz="2800" dirty="0" smtClean="0"/>
              <a:t>. LEVEL - Begin at </a:t>
            </a:r>
            <a:r>
              <a:rPr lang="en-US" sz="2800" b="1" dirty="0" smtClean="0"/>
              <a:t>60%- 80%</a:t>
            </a:r>
            <a:r>
              <a:rPr lang="en-US" sz="2800" dirty="0" smtClean="0"/>
              <a:t> of plateau pressure for </a:t>
            </a:r>
            <a:r>
              <a:rPr lang="en-US" sz="2800" i="1" dirty="0" smtClean="0"/>
              <a:t>spontaneous </a:t>
            </a:r>
            <a:r>
              <a:rPr lang="en-US" sz="2800" i="1" dirty="0" smtClean="0"/>
              <a:t>breathing.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Usually 10 - 15 </a:t>
            </a:r>
            <a:r>
              <a:rPr lang="en-US" sz="2400" dirty="0" smtClean="0"/>
              <a:t>cm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Titrate PS to </a:t>
            </a:r>
            <a:r>
              <a:rPr lang="en-US" sz="2400" dirty="0" smtClean="0"/>
              <a:t>acceptable </a:t>
            </a:r>
            <a:r>
              <a:rPr lang="en-US" sz="2400" dirty="0" smtClean="0"/>
              <a:t>rate &amp;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t</a:t>
            </a:r>
            <a:endParaRPr lang="en-US" sz="2400" baseline="-250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HIGH </a:t>
            </a:r>
            <a:r>
              <a:rPr lang="en-US" sz="2800" dirty="0" smtClean="0"/>
              <a:t>LEVEL - Beginning at </a:t>
            </a:r>
            <a:r>
              <a:rPr lang="en-US" sz="2800" b="1" dirty="0" smtClean="0"/>
              <a:t>80% - 100%</a:t>
            </a:r>
            <a:r>
              <a:rPr lang="en-US" sz="2800" dirty="0" smtClean="0"/>
              <a:t> of plateau pressure is for </a:t>
            </a:r>
            <a:r>
              <a:rPr lang="en-US" sz="2800" dirty="0" err="1" smtClean="0"/>
              <a:t>Psmax</a:t>
            </a:r>
            <a:r>
              <a:rPr lang="en-US" sz="2800" dirty="0" smtClean="0"/>
              <a:t> (usually &gt;15 </a:t>
            </a:r>
            <a:r>
              <a:rPr lang="en-US" sz="2800" dirty="0" smtClean="0"/>
              <a:t>cm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D2711"/>
                </a:solidFill>
              </a:rPr>
              <a:t>NOTE</a:t>
            </a:r>
            <a:r>
              <a:rPr lang="en-US" sz="2400" dirty="0" smtClean="0"/>
              <a:t>: Be sure to set rise time &amp; </a:t>
            </a:r>
            <a:r>
              <a:rPr lang="en-US" sz="2400" i="1" dirty="0" smtClean="0"/>
              <a:t>E% sensitivity</a:t>
            </a:r>
            <a:r>
              <a:rPr lang="en-US" sz="2400" dirty="0" smtClean="0"/>
              <a:t> properly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Tracheal </a:t>
            </a:r>
            <a:r>
              <a:rPr lang="en-US" dirty="0" smtClean="0"/>
              <a:t>Gas Insufflation</a:t>
            </a:r>
          </a:p>
        </p:txBody>
      </p:sp>
      <p:sp>
        <p:nvSpPr>
          <p:cNvPr id="123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continuous flow of 100% </a:t>
            </a:r>
            <a:r>
              <a:rPr lang="en-US" dirty="0" smtClean="0"/>
              <a:t>oxygen </a:t>
            </a:r>
            <a:r>
              <a:rPr lang="en-US" dirty="0" smtClean="0"/>
              <a:t>at 6 L/min is delivered through a small catheter placed through the ET tube 1 cm above the </a:t>
            </a:r>
            <a:r>
              <a:rPr lang="en-US" dirty="0" smtClean="0"/>
              <a:t>carina.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/>
              <a:t>method of expiratory flushing of proximal deadspace gas during mechanical </a:t>
            </a:r>
            <a:r>
              <a:rPr lang="en-US" dirty="0" smtClean="0"/>
              <a:t>ventilation.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Used </a:t>
            </a:r>
            <a:r>
              <a:rPr lang="en-US" dirty="0" smtClean="0"/>
              <a:t>as an adjunct during low tidal volume ventilation to clear CO</a:t>
            </a:r>
            <a:r>
              <a:rPr lang="en-US" baseline="-25000" dirty="0" smtClean="0"/>
              <a:t>2</a:t>
            </a:r>
            <a:r>
              <a:rPr lang="en-US" dirty="0" smtClean="0"/>
              <a:t> (may allow for less severe hypercapnia</a:t>
            </a:r>
            <a:r>
              <a:rPr lang="en-US" dirty="0" smtClean="0"/>
              <a:t>).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Most </a:t>
            </a:r>
            <a:r>
              <a:rPr lang="en-US" dirty="0" smtClean="0"/>
              <a:t>effective when increased CO</a:t>
            </a:r>
            <a:r>
              <a:rPr lang="en-US" baseline="-25000" dirty="0" smtClean="0"/>
              <a:t>2</a:t>
            </a:r>
            <a:r>
              <a:rPr lang="en-US" dirty="0" smtClean="0"/>
              <a:t> is due to increased deadspace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/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smtClean="0"/>
              <a:t> ratio and mechanical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Tracheal Gas Insufflation (TGI)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TGI Complications</a:t>
            </a:r>
          </a:p>
        </p:txBody>
      </p:sp>
      <p:sp>
        <p:nvSpPr>
          <p:cNvPr id="1259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Increased volume delivery, </a:t>
            </a:r>
            <a:r>
              <a:rPr lang="en-US" sz="3600" dirty="0" smtClean="0"/>
              <a:t>PIP </a:t>
            </a:r>
            <a:r>
              <a:rPr lang="en-US" sz="3600" dirty="0" smtClean="0"/>
              <a:t>&amp; </a:t>
            </a:r>
            <a:r>
              <a:rPr lang="en-US" sz="3600" dirty="0" smtClean="0">
                <a:solidFill>
                  <a:srgbClr val="FD2711"/>
                </a:solidFill>
              </a:rPr>
              <a:t>MAP</a:t>
            </a:r>
            <a:r>
              <a:rPr lang="en-US" sz="3600" dirty="0" smtClean="0"/>
              <a:t>.</a:t>
            </a:r>
            <a:r>
              <a:rPr lang="en-US" sz="3600" dirty="0" smtClean="0">
                <a:solidFill>
                  <a:srgbClr val="FD2711"/>
                </a:solidFill>
              </a:rPr>
              <a:t> </a:t>
            </a:r>
            <a:r>
              <a:rPr lang="en-US" sz="2400" i="1" dirty="0" smtClean="0">
                <a:solidFill>
                  <a:srgbClr val="FD2711"/>
                </a:solidFill>
              </a:rPr>
              <a:t>(increased P</a:t>
            </a:r>
            <a:r>
              <a:rPr lang="en-US" sz="2000" i="1" dirty="0" smtClean="0">
                <a:solidFill>
                  <a:srgbClr val="FD2711"/>
                </a:solidFill>
              </a:rPr>
              <a:t>a</a:t>
            </a:r>
            <a:r>
              <a:rPr lang="en-US" sz="1800" i="1" dirty="0" smtClean="0">
                <a:solidFill>
                  <a:srgbClr val="FD2711"/>
                </a:solidFill>
              </a:rPr>
              <a:t>O</a:t>
            </a:r>
            <a:r>
              <a:rPr lang="en-US" sz="1800" i="1" baseline="-25000" dirty="0" smtClean="0">
                <a:solidFill>
                  <a:srgbClr val="FD2711"/>
                </a:solidFill>
              </a:rPr>
              <a:t>2</a:t>
            </a:r>
            <a:r>
              <a:rPr lang="en-US" sz="2400" i="1" dirty="0" smtClean="0">
                <a:solidFill>
                  <a:srgbClr val="FD2711"/>
                </a:solidFill>
              </a:rPr>
              <a:t>?)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Potential </a:t>
            </a:r>
            <a:r>
              <a:rPr lang="en-US" sz="3600" dirty="0" smtClean="0"/>
              <a:t>for barotrauma &amp; cardiovascular </a:t>
            </a:r>
            <a:r>
              <a:rPr lang="en-US" sz="3600" dirty="0" smtClean="0"/>
              <a:t>compromise.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Potential </a:t>
            </a:r>
            <a:r>
              <a:rPr lang="en-US" sz="3600" dirty="0" smtClean="0"/>
              <a:t>for bronchial mucosal damage from catheter &amp; gas </a:t>
            </a:r>
            <a:r>
              <a:rPr lang="en-US" sz="3600" dirty="0" smtClean="0"/>
              <a:t>flow.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Potential </a:t>
            </a:r>
            <a:r>
              <a:rPr lang="en-US" sz="3600" dirty="0" smtClean="0"/>
              <a:t>for inspissation &amp; retention of secretions with long term </a:t>
            </a:r>
            <a:r>
              <a:rPr lang="en-US" sz="3600" dirty="0" smtClean="0"/>
              <a:t>use.</a:t>
            </a:r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dirty="0" smtClean="0"/>
              <a:t>Optimize </a:t>
            </a:r>
            <a:r>
              <a:rPr lang="en-US" i="1" dirty="0" smtClean="0"/>
              <a:t>Ventilation</a:t>
            </a: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pPr marL="515938" lvl="1" indent="-515938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Provide therapeutics</a:t>
            </a:r>
          </a:p>
          <a:p>
            <a:pPr marL="515938" lvl="1" indent="-515938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>
                <a:solidFill>
                  <a:srgbClr val="FF0000"/>
                </a:solidFill>
              </a:rPr>
              <a:t>Change modes</a:t>
            </a:r>
          </a:p>
          <a:p>
            <a:pPr marL="515938" lvl="1" indent="-515938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Adjust tidal volume</a:t>
            </a:r>
          </a:p>
          <a:p>
            <a:pPr marL="515938" lvl="1" indent="-515938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Reduce physiologic deadspace by eliminating auto-PEEP </a:t>
            </a:r>
          </a:p>
          <a:p>
            <a:pPr marL="515938" lvl="1" indent="-515938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Reduce mechanical deadspace</a:t>
            </a:r>
          </a:p>
          <a:p>
            <a:pPr marL="515938" lvl="1" indent="-515938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Correct for circuit volume loss</a:t>
            </a:r>
          </a:p>
          <a:p>
            <a:pPr marL="515938" lvl="1" indent="-515938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Adjust rate</a:t>
            </a:r>
          </a:p>
          <a:p>
            <a:pPr marL="515938" lvl="1" indent="-515938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Maintain patient ventilator synchrony</a:t>
            </a:r>
          </a:p>
          <a:p>
            <a:pPr marL="515938" lvl="1" indent="-515938" eaLnBrk="1" hangingPunct="1">
              <a:lnSpc>
                <a:spcPct val="80000"/>
              </a:lnSpc>
              <a:buSzTx/>
              <a:buFont typeface="Wingdings" pitchFamily="2" charset="2"/>
              <a:buAutoNum type="alphaLcPeriod"/>
            </a:pPr>
            <a:r>
              <a:rPr lang="en-US" sz="3200" dirty="0" smtClean="0"/>
              <a:t>Allow for spontaneous breathing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45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9600" smtClean="0"/>
              <a:t>MODES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When you complete this module, you should be able to…</a:t>
            </a:r>
          </a:p>
          <a:p>
            <a:pPr lvl="1" eaLnBrk="1" hangingPunct="1"/>
            <a:r>
              <a:rPr lang="en-US" sz="3200" dirty="0" smtClean="0"/>
              <a:t>Draw </a:t>
            </a:r>
            <a:r>
              <a:rPr lang="en-US" sz="3200" dirty="0" smtClean="0"/>
              <a:t>graphics for each mode.</a:t>
            </a:r>
          </a:p>
          <a:p>
            <a:pPr lvl="1" eaLnBrk="1" hangingPunct="1"/>
            <a:r>
              <a:rPr lang="en-US" sz="3200" dirty="0" smtClean="0"/>
              <a:t>List </a:t>
            </a:r>
            <a:r>
              <a:rPr lang="en-US" sz="3200" dirty="0" smtClean="0"/>
              <a:t>the initial settings for the most common  modes.</a:t>
            </a:r>
          </a:p>
          <a:p>
            <a:pPr lvl="1" eaLnBrk="1" hangingPunct="1"/>
            <a:r>
              <a:rPr lang="en-US" sz="3200" dirty="0" smtClean="0"/>
              <a:t>Describe </a:t>
            </a:r>
            <a:r>
              <a:rPr lang="en-US" sz="3200" dirty="0" smtClean="0"/>
              <a:t>the most common dual modes of ventilation.</a:t>
            </a:r>
          </a:p>
          <a:p>
            <a:pPr lvl="1" eaLnBrk="1" hangingPunct="1"/>
            <a:r>
              <a:rPr lang="en-US" sz="3200" dirty="0" smtClean="0"/>
              <a:t>List </a:t>
            </a:r>
            <a:r>
              <a:rPr lang="en-US" sz="3200" dirty="0" smtClean="0"/>
              <a:t>the less common dual modes of ventilation</a:t>
            </a:r>
            <a:r>
              <a:rPr lang="en-US" sz="3600" dirty="0" smtClean="0"/>
              <a:t>.</a:t>
            </a:r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noFill/>
        </p:spPr>
        <p:txBody>
          <a:bodyPr/>
          <a:lstStyle/>
          <a:p>
            <a:pPr algn="ctr" eaLnBrk="1" hangingPunct="1"/>
            <a:r>
              <a:rPr lang="en-US" b="1" smtClean="0"/>
              <a:t>MODULE C - </a:t>
            </a:r>
            <a:r>
              <a:rPr lang="en-US" i="1" smtClean="0"/>
              <a:t>Objectives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D2711"/>
                </a:solidFill>
              </a:rPr>
              <a:t>New Form of Ventilator Classification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5" name="Text Box 5"/>
          <p:cNvSpPr txBox="1">
            <a:spLocks noChangeArrowheads="1"/>
          </p:cNvSpPr>
          <p:nvPr/>
        </p:nvSpPr>
        <p:spPr bwMode="auto">
          <a:xfrm>
            <a:off x="1143000" y="381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D2711"/>
                </a:solidFill>
              </a:rPr>
              <a:t>Previously discussed modes</a:t>
            </a:r>
          </a:p>
        </p:txBody>
      </p:sp>
      <p:pic>
        <p:nvPicPr>
          <p:cNvPr id="131076" name="Picture 6" descr="MC9102170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342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 Box 7"/>
          <p:cNvSpPr txBox="1">
            <a:spLocks noChangeArrowheads="1"/>
          </p:cNvSpPr>
          <p:nvPr/>
        </p:nvSpPr>
        <p:spPr bwMode="auto">
          <a:xfrm>
            <a:off x="1066800" y="5486400"/>
            <a:ext cx="6934200" cy="376238"/>
          </a:xfrm>
          <a:prstGeom prst="rect">
            <a:avLst/>
          </a:prstGeom>
          <a:noFill/>
          <a:ln w="9525">
            <a:solidFill>
              <a:srgbClr val="1011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/>
              <a:t>Volume Assured Pressure Support (Dual)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9" name="Picture 5" descr="MC9102170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42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5" descr="MC9102170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42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6" descr="MC9102170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42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7" descr="MC9102170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342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8" descr="MC9102170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42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Text Box 9"/>
          <p:cNvSpPr txBox="1">
            <a:spLocks noChangeArrowheads="1"/>
          </p:cNvSpPr>
          <p:nvPr/>
        </p:nvSpPr>
        <p:spPr bwMode="auto">
          <a:xfrm>
            <a:off x="1066800" y="5029200"/>
            <a:ext cx="6858000" cy="376238"/>
          </a:xfrm>
          <a:prstGeom prst="rect">
            <a:avLst/>
          </a:prstGeom>
          <a:noFill/>
          <a:ln w="9525">
            <a:solidFill>
              <a:srgbClr val="1011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/>
              <a:t>AutoMode</a:t>
            </a:r>
          </a:p>
        </p:txBody>
      </p:sp>
      <p:pic>
        <p:nvPicPr>
          <p:cNvPr id="133128" name="Picture 10" descr="MC9102170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342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Modes to Discuss</a:t>
            </a:r>
          </a:p>
        </p:txBody>
      </p:sp>
      <p:sp>
        <p:nvSpPr>
          <p:cNvPr id="134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5105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dirty="0" smtClean="0"/>
              <a:t>Manual Targeting Scheme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2000" dirty="0" smtClean="0"/>
              <a:t>Set Point</a:t>
            </a:r>
          </a:p>
          <a:p>
            <a:pPr marL="1371600" lvl="2" indent="-457200"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1800" dirty="0" smtClean="0"/>
              <a:t>Assist control </a:t>
            </a:r>
            <a:r>
              <a:rPr lang="en-US" sz="1800" i="1" dirty="0" smtClean="0"/>
              <a:t>volume</a:t>
            </a:r>
            <a:r>
              <a:rPr lang="en-US" sz="1800" dirty="0" smtClean="0"/>
              <a:t> </a:t>
            </a:r>
            <a:r>
              <a:rPr lang="en-US" sz="1800" dirty="0" smtClean="0"/>
              <a:t>ventilation (A/C VCV or CMV-VCV)</a:t>
            </a:r>
            <a:endParaRPr lang="en-US" sz="1800" dirty="0" smtClean="0"/>
          </a:p>
          <a:p>
            <a:pPr marL="1371600" lvl="2" indent="-457200"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1800" dirty="0" smtClean="0"/>
              <a:t>Assist control </a:t>
            </a:r>
            <a:r>
              <a:rPr lang="en-US" sz="1800" i="1" dirty="0" smtClean="0"/>
              <a:t>pressure</a:t>
            </a:r>
            <a:r>
              <a:rPr lang="en-US" sz="1800" dirty="0" smtClean="0"/>
              <a:t> </a:t>
            </a:r>
            <a:r>
              <a:rPr lang="en-US" sz="1800" dirty="0" smtClean="0"/>
              <a:t>ventilation (A/C PCV or CMV-PCV)</a:t>
            </a:r>
            <a:endParaRPr lang="en-US" sz="1800" dirty="0" smtClean="0"/>
          </a:p>
          <a:p>
            <a:pPr marL="990600" lvl="1" indent="-533400"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2000" dirty="0" smtClean="0"/>
              <a:t>Dual </a:t>
            </a:r>
          </a:p>
          <a:p>
            <a:pPr marL="1371600" lvl="2" indent="-457200"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1800" dirty="0" smtClean="0"/>
              <a:t>VAPS – </a:t>
            </a:r>
            <a:r>
              <a:rPr lang="en-US" sz="1800" dirty="0" smtClean="0">
                <a:solidFill>
                  <a:srgbClr val="FD2711"/>
                </a:solidFill>
              </a:rPr>
              <a:t>Within a </a:t>
            </a:r>
            <a:r>
              <a:rPr lang="en-US" sz="1800" dirty="0" smtClean="0">
                <a:solidFill>
                  <a:srgbClr val="FD2711"/>
                </a:solidFill>
              </a:rPr>
              <a:t>Breath</a:t>
            </a: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dirty="0" smtClean="0"/>
              <a:t>Automatic Targeting Scheme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PRVC, Auto-flow, VC+, APV, VPC  - </a:t>
            </a:r>
            <a:r>
              <a:rPr lang="en-US" sz="1800" dirty="0" smtClean="0">
                <a:solidFill>
                  <a:srgbClr val="FD2711"/>
                </a:solidFill>
              </a:rPr>
              <a:t>Breath to breath - time cycled</a:t>
            </a:r>
            <a:endParaRPr lang="en-US" sz="18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Volume Support, Smart Care - </a:t>
            </a:r>
            <a:r>
              <a:rPr lang="en-US" sz="1800" dirty="0" smtClean="0">
                <a:solidFill>
                  <a:srgbClr val="FD2711"/>
                </a:solidFill>
              </a:rPr>
              <a:t>Breath to breath - flow cycled</a:t>
            </a:r>
            <a:endParaRPr lang="en-US" sz="18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 dirty="0" err="1" smtClean="0"/>
              <a:t>AutoMode</a:t>
            </a:r>
            <a:endParaRPr lang="en-US" sz="20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Smart </a:t>
            </a:r>
            <a:r>
              <a:rPr lang="en-US" sz="2000" dirty="0" smtClean="0"/>
              <a:t>Care</a:t>
            </a: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dirty="0" smtClean="0"/>
              <a:t>Servo Targeting Scheme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PAV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82663"/>
          </a:xfrm>
        </p:spPr>
        <p:txBody>
          <a:bodyPr/>
          <a:lstStyle/>
          <a:p>
            <a:pPr marL="838200" indent="-838200" eaLnBrk="1" hangingPunct="1"/>
            <a:r>
              <a:rPr lang="en-US" sz="3200" smtClean="0"/>
              <a:t>Volume Ventilation</a:t>
            </a:r>
          </a:p>
        </p:txBody>
      </p:sp>
      <p:sp>
        <p:nvSpPr>
          <p:cNvPr id="340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Volume Control Choices</a:t>
            </a:r>
          </a:p>
          <a:p>
            <a:pPr lvl="1" eaLnBrk="1" hangingPunct="1"/>
            <a:r>
              <a:rPr lang="en-US" dirty="0" smtClean="0"/>
              <a:t>C - Control</a:t>
            </a:r>
          </a:p>
          <a:p>
            <a:pPr lvl="1" eaLnBrk="1" hangingPunct="1"/>
            <a:r>
              <a:rPr lang="en-US" dirty="0" smtClean="0"/>
              <a:t>AC - Assist-Control (CMV)</a:t>
            </a:r>
          </a:p>
          <a:p>
            <a:pPr lvl="1" eaLnBrk="1" hangingPunct="1"/>
            <a:r>
              <a:rPr lang="en-US" dirty="0" smtClean="0"/>
              <a:t>A - Assist</a:t>
            </a:r>
          </a:p>
          <a:p>
            <a:pPr lvl="1" eaLnBrk="1" hangingPunct="1"/>
            <a:r>
              <a:rPr lang="en-US" dirty="0" smtClean="0"/>
              <a:t>IMV – Intermittent Mandatory Ventilation</a:t>
            </a:r>
          </a:p>
          <a:p>
            <a:pPr lvl="1" eaLnBrk="1" hangingPunct="1"/>
            <a:r>
              <a:rPr lang="en-US" dirty="0" smtClean="0"/>
              <a:t>SIMV – </a:t>
            </a:r>
            <a:r>
              <a:rPr lang="en-US" sz="2400" dirty="0" smtClean="0"/>
              <a:t>Synchronized Intermittent Mandatory Ventilation</a:t>
            </a:r>
          </a:p>
          <a:p>
            <a:pPr lvl="1" eaLnBrk="1" hangingPunct="1"/>
            <a:r>
              <a:rPr lang="en-US" dirty="0" smtClean="0"/>
              <a:t>MMV – Mandatory Minute Ventilation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Volume Ventilation</a:t>
            </a:r>
          </a:p>
        </p:txBody>
      </p:sp>
      <p:graphicFrame>
        <p:nvGraphicFramePr>
          <p:cNvPr id="34201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37483397"/>
              </p:ext>
            </p:extLst>
          </p:nvPr>
        </p:nvGraphicFramePr>
        <p:xfrm>
          <a:off x="914400" y="2017713"/>
          <a:ext cx="7848600" cy="4114800"/>
        </p:xfrm>
        <a:graphic>
          <a:graphicData uri="http://schemas.openxmlformats.org/drawingml/2006/table">
            <a:tbl>
              <a:tblPr/>
              <a:tblGrid>
                <a:gridCol w="1000125"/>
                <a:gridCol w="1462088"/>
                <a:gridCol w="1770062"/>
                <a:gridCol w="1924050"/>
                <a:gridCol w="1692275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Increase 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Decrease 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Increase 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Volume Ventilation</a:t>
            </a:r>
          </a:p>
        </p:txBody>
      </p:sp>
      <p:graphicFrame>
        <p:nvGraphicFramePr>
          <p:cNvPr id="342019" name="Group 3"/>
          <p:cNvGraphicFramePr>
            <a:graphicFrameLocks noGrp="1"/>
          </p:cNvGraphicFramePr>
          <p:nvPr>
            <p:ph type="tbl" idx="1"/>
          </p:nvPr>
        </p:nvGraphicFramePr>
        <p:xfrm>
          <a:off x="914400" y="2017713"/>
          <a:ext cx="7848600" cy="4114800"/>
        </p:xfrm>
        <a:graphic>
          <a:graphicData uri="http://schemas.openxmlformats.org/drawingml/2006/table">
            <a:tbl>
              <a:tblPr/>
              <a:tblGrid>
                <a:gridCol w="1000125"/>
                <a:gridCol w="1462088"/>
                <a:gridCol w="1770062"/>
                <a:gridCol w="1924050"/>
                <a:gridCol w="1692275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Increase 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Decrease 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Increase 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4909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ENTERPRISEMANAGER" val="False"/>
  <p:tag name="DELIMITERS" val="3.1"/>
  <p:tag name="STDCHART" val="1"/>
  <p:tag name="ANSWERNOWSTYLE" val="-1"/>
  <p:tag name="ANSWERNOWTEXT" val="Answer Now"/>
  <p:tag name="COUNTDOWNSTYLE" val="-1"/>
  <p:tag name="RESPCOUNTERSTYLE" val="-1"/>
  <p:tag name="RESPCOUNTERFORMAT" val="0"/>
  <p:tag name="COUNTDOWNSECONDS" val="10"/>
  <p:tag name="SHOWBARVISIBLE" val="True"/>
  <p:tag name="EXPANDSHOWBAR" val="True"/>
  <p:tag name="CSVFORMAT" val="0"/>
  <p:tag name="ENABLEPRESENTERVPAD" val="False"/>
  <p:tag name="DEFAULTPORT" val="1001"/>
  <p:tag name="REQUIREPASSWORD" val="False"/>
  <p:tag name="INPUTSOURCE" val="1"/>
  <p:tag name="NUMRESPONSES" val="1"/>
  <p:tag name="ALLOWDUPLICATES" val="False"/>
  <p:tag name="RESPTABLESTYLE" val="-1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PARTICIPANTSINLEADERBOARD" val="5"/>
  <p:tag name="TEAMSINLEADERBOARD" val="5"/>
  <p:tag name="MAXRESPONDERS" val="5"/>
  <p:tag name="RACEANIMATIONSPEED" val="3"/>
  <p:tag name="RACEENDPOINTS" val="100"/>
  <p:tag name="RACERSMAXDISPLAYED" val="5"/>
  <p:tag name="SKIPREMAININGRACESLIDES" val="True"/>
  <p:tag name="BUBBLENAMEVISIBLE" val="True"/>
  <p:tag name="BUBBLESIZEVISIBLE" val="True"/>
  <p:tag name="BUBBLEGROUPING" val="3"/>
  <p:tag name="BUBBLEVALUEFORMAT" val="0.0"/>
  <p:tag name="DEFAULTNUMTEAMS" val="5"/>
  <p:tag name="USESCHEMECOLORS" val="True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DISPLAYNAME" val="True"/>
  <p:tag name="DISPLAYDEVICENUMBER" val="True"/>
  <p:tag name="GRIDOPACITY" val="90"/>
  <p:tag name="AUTOSIZEGRID" val="True"/>
  <p:tag name="GRIDSIZE" val="{Width=800, Height=600}"/>
  <p:tag name="GRIDPOSITION" val="1"/>
  <p:tag name="GRIDROTATIONINTERVAL" val="2"/>
  <p:tag name="POLLINGCYCLE" val="2"/>
  <p:tag name="CHARTLABELS" val="1"/>
  <p:tag name="CHARTCOLORINDICES" val="10,3,11,14,13,23,46,9,5,16,10,3"/>
  <p:tag name="RESETCHARTS" val="True"/>
  <p:tag name="INCLUDENONRESPONDERS" val="False"/>
  <p:tag name="UPDATENOTIFICATION" val="False"/>
  <p:tag name="MULTIRESPDIVISOR" val="1"/>
  <p:tag name="INCLUDEPPT" val="True"/>
  <p:tag name="PARTLISTDEFAULT" val="1"/>
  <p:tag name="ALLOWUSERFEEDBACK" val="True"/>
  <p:tag name="CORRECTPOINTVALUE" val="1"/>
  <p:tag name="INCORRECTPOINTVALUE" val="0"/>
  <p:tag name="REALTIMEBACKUP" val="False"/>
  <p:tag name="ADDINALWAYSLOADED" val="False"/>
  <p:tag name="USESECONDARYMONITOR" val="True"/>
  <p:tag name="ZEROBASED" val="False"/>
  <p:tag name="AUTOADJUSTPARTRANGE" val="True"/>
  <p:tag name="CHARTSCALE" val="True"/>
  <p:tag name="TPSAVEPATH" val="C:\Documents and Settings\alsteadm\My Documents"/>
  <p:tag name="ADVANCEDSETTINGSVIEW" val="Fals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SHOWINSERTCHARTWARNING" val="True"/>
  <p:tag name="ALWAYSOPENPOLL" val="True"/>
  <p:tag name="COUNTDOWNLOCATION" val="1056,135"/>
  <p:tag name="LMSMANAGEMENTSYSTEM" val="0"/>
  <p:tag name="LMSSAVELMSINFO" val="False"/>
  <p:tag name="BULLETTYPE" val="1"/>
  <p:tag name="CHARTCOLORS" val="2"/>
  <p:tag name="COUNTDOWN" val="True"/>
  <p:tag name="GRIDSTYLE" val="0"/>
  <p:tag name="DISPLAYDEVICEID" val="False"/>
  <p:tag name="LUIDIAENABLED" val="False"/>
  <p:tag name="POWERPOINTVERSION" val="14.0"/>
  <p:tag name="TPVERSION" val="5"/>
  <p:tag name="TPFULLVERSION" val="5.2.1.3179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12077</TotalTime>
  <Words>5817</Words>
  <Application>Microsoft Office PowerPoint</Application>
  <PresentationFormat>On-screen Show (4:3)</PresentationFormat>
  <Paragraphs>1057</Paragraphs>
  <Slides>160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160</vt:i4>
      </vt:variant>
    </vt:vector>
  </HeadingPairs>
  <TitlesOfParts>
    <vt:vector size="165" baseType="lpstr">
      <vt:lpstr>Arial</vt:lpstr>
      <vt:lpstr>Tahoma</vt:lpstr>
      <vt:lpstr>Times New Roman</vt:lpstr>
      <vt:lpstr>Wingdings</vt:lpstr>
      <vt:lpstr>Blueprint</vt:lpstr>
      <vt:lpstr>RSPT 2335</vt:lpstr>
      <vt:lpstr>MODULE C - MANAGEMENT LESSONS </vt:lpstr>
      <vt:lpstr>RSPT 2335</vt:lpstr>
      <vt:lpstr>MODULE C - Assignments</vt:lpstr>
      <vt:lpstr>MODULE C - Assignments</vt:lpstr>
      <vt:lpstr>MODULE C -Objectives</vt:lpstr>
      <vt:lpstr>MODULE C -Objectives</vt:lpstr>
      <vt:lpstr>MODULE C - Objectives</vt:lpstr>
      <vt:lpstr>MODULE C - Objectives</vt:lpstr>
      <vt:lpstr>MODULE C Major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 of Therapy in COPD…</vt:lpstr>
      <vt:lpstr>Let’s Do A Clinical Simulation</vt:lpstr>
      <vt:lpstr>ICS-7 (Self-Evaluation Software)</vt:lpstr>
      <vt:lpstr>MODULE C Major Topics</vt:lpstr>
      <vt:lpstr>Non-invasive Management Strategies</vt:lpstr>
      <vt:lpstr>MODULE C Major Topics</vt:lpstr>
      <vt:lpstr>Invasive Management Strategies</vt:lpstr>
      <vt:lpstr>Invasive Management Strategies</vt:lpstr>
      <vt:lpstr>Bullectomy</vt:lpstr>
      <vt:lpstr>Lung Transplantation</vt:lpstr>
      <vt:lpstr>Lung volume reduction surgery (LVRS)</vt:lpstr>
      <vt:lpstr>Airway stents &amp; one-way-valves</vt:lpstr>
      <vt:lpstr>PowerPoint Presentation</vt:lpstr>
      <vt:lpstr>Endobronchial Valves</vt:lpstr>
      <vt:lpstr>PneumRX</vt:lpstr>
      <vt:lpstr>Invasive Management Strategies</vt:lpstr>
      <vt:lpstr>Circle of Ventilation</vt:lpstr>
      <vt:lpstr>Optimize Metabolism </vt:lpstr>
      <vt:lpstr>Optimize Metabolism </vt:lpstr>
      <vt:lpstr>Optimize Metabolism  </vt:lpstr>
      <vt:lpstr>Pulmocare</vt:lpstr>
      <vt:lpstr>Circle of Ventilation</vt:lpstr>
      <vt:lpstr>Invasive Management Strategies:</vt:lpstr>
      <vt:lpstr>Improve Perfusion</vt:lpstr>
      <vt:lpstr>Circle of Ventilation</vt:lpstr>
      <vt:lpstr>Invasive Management Strategies:</vt:lpstr>
      <vt:lpstr>Optimize Ventilation</vt:lpstr>
      <vt:lpstr>Ventilation</vt:lpstr>
      <vt:lpstr>Where should the PaCO2 level be?</vt:lpstr>
      <vt:lpstr>Where should the PaCO2 level be?</vt:lpstr>
      <vt:lpstr>Where should the PaCO2 level be?</vt:lpstr>
      <vt:lpstr>Apply Appropriate Therapeutics</vt:lpstr>
      <vt:lpstr>Use Proper Mode</vt:lpstr>
      <vt:lpstr>Adjust Ventilator Tidal Volume</vt:lpstr>
      <vt:lpstr>Adjust Ventilator Tidal Volume</vt:lpstr>
      <vt:lpstr>Effective Ventilation</vt:lpstr>
      <vt:lpstr>Monitor Physiologic Deadspace</vt:lpstr>
      <vt:lpstr>Reduce Physiologic Deadspace</vt:lpstr>
      <vt:lpstr>PowerPoint Presentation</vt:lpstr>
      <vt:lpstr>How can you decrease anatomic deadspace?</vt:lpstr>
      <vt:lpstr>How can you decrease alveolar deadspace?</vt:lpstr>
      <vt:lpstr>Measuring Physiologic Deadspace</vt:lpstr>
      <vt:lpstr>Calculation of Deadspace</vt:lpstr>
      <vt:lpstr>Effective Ventilation</vt:lpstr>
      <vt:lpstr>Eliminate Auto-PEEP</vt:lpstr>
      <vt:lpstr>Eliminate Auto-PEEP</vt:lpstr>
      <vt:lpstr>Eliminate Auto-PEEP</vt:lpstr>
      <vt:lpstr>Alveolar Volume (VA)</vt:lpstr>
      <vt:lpstr>Alveolar Volume (VA)</vt:lpstr>
      <vt:lpstr>Scenario</vt:lpstr>
      <vt:lpstr>Answer</vt:lpstr>
      <vt:lpstr>Don’t forget about  Mechanical Deadspace</vt:lpstr>
      <vt:lpstr>PowerPoint Presentation</vt:lpstr>
      <vt:lpstr>Example of Mechanical Vd</vt:lpstr>
      <vt:lpstr>Don’t forget to Compensate For Circuit Compliance</vt:lpstr>
      <vt:lpstr>Don’t forget to Compensate For Circuit Compliance</vt:lpstr>
      <vt:lpstr>Process to Compensate For Circuit Compliance</vt:lpstr>
      <vt:lpstr>Example of lost volume in circuit</vt:lpstr>
      <vt:lpstr>Changing Respiratory Rate</vt:lpstr>
      <vt:lpstr>Changing Respiratory Rate</vt:lpstr>
      <vt:lpstr>Changing Respiratory Rate</vt:lpstr>
      <vt:lpstr>Watch Patient Synchrony</vt:lpstr>
      <vt:lpstr>Watch Patient Synchrony</vt:lpstr>
      <vt:lpstr>Watch Patient Synchrony</vt:lpstr>
      <vt:lpstr>Watch Patient Synchrony</vt:lpstr>
      <vt:lpstr>Watch Patient Synchrony</vt:lpstr>
      <vt:lpstr>Allow For Spontaneous Breathing</vt:lpstr>
      <vt:lpstr>Pressure Support</vt:lpstr>
      <vt:lpstr>Tracheal Gas Insufflation</vt:lpstr>
      <vt:lpstr>PowerPoint Presentation</vt:lpstr>
      <vt:lpstr>TGI Complications</vt:lpstr>
      <vt:lpstr>Optimize Ventilation</vt:lpstr>
      <vt:lpstr>MODES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Modes to Discuss</vt:lpstr>
      <vt:lpstr>Volume Ventilation</vt:lpstr>
      <vt:lpstr>Volume Ventilation</vt:lpstr>
      <vt:lpstr>Volume Ventilation</vt:lpstr>
      <vt:lpstr>Pressure Ventilation</vt:lpstr>
      <vt:lpstr>Pressure Ventilation</vt:lpstr>
      <vt:lpstr>Pressure Ventilation</vt:lpstr>
      <vt:lpstr>PowerPoint Presentation</vt:lpstr>
      <vt:lpstr>PowerPoint Presentation</vt:lpstr>
      <vt:lpstr>New Modes</vt:lpstr>
      <vt:lpstr>Dual Targeting Scheme</vt:lpstr>
      <vt:lpstr>Dual Targeting Scheme (within a breath)</vt:lpstr>
      <vt:lpstr>PowerPoint Presentation</vt:lpstr>
      <vt:lpstr>PowerPoint Presentation</vt:lpstr>
      <vt:lpstr>PowerPoint Presentation</vt:lpstr>
      <vt:lpstr>Dual Targeting Scheme (within a breath)</vt:lpstr>
      <vt:lpstr>Dual Targeting Scheme (within a breath)</vt:lpstr>
      <vt:lpstr>Dual Targeting Scheme (within a breath)</vt:lpstr>
      <vt:lpstr>PowerPoint Presentation</vt:lpstr>
      <vt:lpstr>RSPT 2335</vt:lpstr>
      <vt:lpstr>MODULE C Major Topics</vt:lpstr>
      <vt:lpstr>PowerPoint Presentation</vt:lpstr>
      <vt:lpstr>Non-invasive Management Strategies:</vt:lpstr>
      <vt:lpstr>Invasive Management Strategies:</vt:lpstr>
      <vt:lpstr>Circle of Ventilation</vt:lpstr>
      <vt:lpstr>Optimize Ventilation</vt:lpstr>
      <vt:lpstr>New Modes</vt:lpstr>
      <vt:lpstr>Dual Targeting Scheme</vt:lpstr>
      <vt:lpstr>PowerPoint Presentation</vt:lpstr>
      <vt:lpstr>Automatic Targeting Scheme</vt:lpstr>
      <vt:lpstr>Automatic Targeting Scheme (breath to breath)</vt:lpstr>
      <vt:lpstr>Automatic Targeting Scheme (breath to breath)</vt:lpstr>
      <vt:lpstr>PowerPoint Presentation</vt:lpstr>
      <vt:lpstr>PowerPoint Presentation</vt:lpstr>
      <vt:lpstr>PowerPoint Presentation</vt:lpstr>
      <vt:lpstr>PowerPoint Presentation</vt:lpstr>
      <vt:lpstr>Automatic Targeting Scheme (breath to breath)Time-cycled</vt:lpstr>
      <vt:lpstr>How to set up             PRVC, VC+ &amp; Autoflow</vt:lpstr>
      <vt:lpstr>ALARM:  “Volume not constant”</vt:lpstr>
      <vt:lpstr>ALARM:  “Volume not constant”</vt:lpstr>
      <vt:lpstr>Automatic Targeting Scheme (breath to breath) Time-cycled</vt:lpstr>
      <vt:lpstr>Automatic Targeting Scheme (breath to breath)</vt:lpstr>
      <vt:lpstr>PowerPoint Presentation</vt:lpstr>
      <vt:lpstr>Automatic Targeting Scheme (breath to breath) Flow-cycled</vt:lpstr>
      <vt:lpstr>Automatic Targeting Scheme (breath to breath) Flow-cycled</vt:lpstr>
      <vt:lpstr>PowerPoint Presentation</vt:lpstr>
      <vt:lpstr>PowerPoint Presentation</vt:lpstr>
      <vt:lpstr>PowerPoint Presentation</vt:lpstr>
      <vt:lpstr>Automatic Targeting Scheme (breath to breath) Flow-cycled</vt:lpstr>
      <vt:lpstr>Automatic Targeting Scheme</vt:lpstr>
      <vt:lpstr>Automatic Targeting Scheme (combinations)</vt:lpstr>
      <vt:lpstr>Automatic Targeting Scheme     Smart Care - Drager</vt:lpstr>
      <vt:lpstr>Let’s do SmartCare Lab together.</vt:lpstr>
      <vt:lpstr>MODES</vt:lpstr>
      <vt:lpstr>PowerPoint Presentation</vt:lpstr>
      <vt:lpstr>Servo Targeting Scheme  </vt:lpstr>
      <vt:lpstr>PAV+ (NPB 840)</vt:lpstr>
      <vt:lpstr>PowerPoint Presentation</vt:lpstr>
      <vt:lpstr>PowerPoint Presentation</vt:lpstr>
      <vt:lpstr>ASV – Adaptive Support Ventilation</vt:lpstr>
      <vt:lpstr>Dual Mode Lab Exercise</vt:lpstr>
      <vt:lpstr>PRACTICE</vt:lpstr>
      <vt:lpstr>Instructor - Scenario #4</vt:lpstr>
      <vt:lpstr>Case studies</vt:lpstr>
      <vt:lpstr>ICS - 11</vt:lpstr>
    </vt:vector>
  </TitlesOfParts>
  <Company>MCC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RSP 233</dc:title>
  <dc:creator>alsteadm</dc:creator>
  <cp:lastModifiedBy>Zahodnic, Richard</cp:lastModifiedBy>
  <cp:revision>341</cp:revision>
  <cp:lastPrinted>2015-09-05T18:33:34Z</cp:lastPrinted>
  <dcterms:created xsi:type="dcterms:W3CDTF">2002-08-30T21:14:37Z</dcterms:created>
  <dcterms:modified xsi:type="dcterms:W3CDTF">2015-09-05T18:34:41Z</dcterms:modified>
</cp:coreProperties>
</file>