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416" r:id="rId3"/>
    <p:sldId id="460" r:id="rId4"/>
    <p:sldId id="418" r:id="rId5"/>
    <p:sldId id="267" r:id="rId6"/>
    <p:sldId id="329" r:id="rId7"/>
    <p:sldId id="446" r:id="rId8"/>
    <p:sldId id="597" r:id="rId9"/>
    <p:sldId id="477" r:id="rId10"/>
    <p:sldId id="596" r:id="rId11"/>
    <p:sldId id="447" r:id="rId12"/>
    <p:sldId id="448" r:id="rId13"/>
    <p:sldId id="449" r:id="rId14"/>
    <p:sldId id="452" r:id="rId15"/>
    <p:sldId id="451" r:id="rId16"/>
    <p:sldId id="481" r:id="rId17"/>
    <p:sldId id="485" r:id="rId18"/>
    <p:sldId id="482" r:id="rId19"/>
    <p:sldId id="483" r:id="rId20"/>
    <p:sldId id="438" r:id="rId21"/>
    <p:sldId id="503" r:id="rId22"/>
    <p:sldId id="504" r:id="rId23"/>
    <p:sldId id="505" r:id="rId24"/>
    <p:sldId id="506" r:id="rId25"/>
    <p:sldId id="502" r:id="rId26"/>
    <p:sldId id="472" r:id="rId27"/>
    <p:sldId id="579" r:id="rId28"/>
    <p:sldId id="580" r:id="rId29"/>
    <p:sldId id="581" r:id="rId30"/>
    <p:sldId id="582" r:id="rId31"/>
    <p:sldId id="583" r:id="rId32"/>
    <p:sldId id="584" r:id="rId33"/>
    <p:sldId id="585" r:id="rId34"/>
    <p:sldId id="586" r:id="rId35"/>
    <p:sldId id="587" r:id="rId36"/>
    <p:sldId id="588" r:id="rId37"/>
    <p:sldId id="589" r:id="rId38"/>
    <p:sldId id="486" r:id="rId39"/>
    <p:sldId id="507" r:id="rId40"/>
    <p:sldId id="513" r:id="rId41"/>
    <p:sldId id="461" r:id="rId42"/>
    <p:sldId id="453" r:id="rId43"/>
    <p:sldId id="455" r:id="rId44"/>
    <p:sldId id="470" r:id="rId45"/>
    <p:sldId id="462" r:id="rId46"/>
    <p:sldId id="468" r:id="rId47"/>
    <p:sldId id="469" r:id="rId48"/>
    <p:sldId id="466" r:id="rId49"/>
    <p:sldId id="465" r:id="rId50"/>
    <p:sldId id="478" r:id="rId51"/>
    <p:sldId id="479" r:id="rId52"/>
    <p:sldId id="439" r:id="rId53"/>
    <p:sldId id="441" r:id="rId54"/>
    <p:sldId id="494" r:id="rId55"/>
    <p:sldId id="495" r:id="rId56"/>
    <p:sldId id="443" r:id="rId57"/>
    <p:sldId id="444" r:id="rId58"/>
    <p:sldId id="512" r:id="rId59"/>
    <p:sldId id="526" r:id="rId60"/>
    <p:sldId id="473" r:id="rId61"/>
    <p:sldId id="532" r:id="rId62"/>
    <p:sldId id="539" r:id="rId63"/>
    <p:sldId id="523" r:id="rId64"/>
    <p:sldId id="591" r:id="rId65"/>
    <p:sldId id="592" r:id="rId66"/>
    <p:sldId id="533" r:id="rId67"/>
    <p:sldId id="524" r:id="rId68"/>
    <p:sldId id="534" r:id="rId69"/>
    <p:sldId id="593" r:id="rId70"/>
    <p:sldId id="498" r:id="rId71"/>
    <p:sldId id="535" r:id="rId72"/>
    <p:sldId id="497" r:id="rId73"/>
    <p:sldId id="594" r:id="rId74"/>
    <p:sldId id="499" r:id="rId75"/>
    <p:sldId id="501" r:id="rId76"/>
    <p:sldId id="509" r:id="rId77"/>
    <p:sldId id="496" r:id="rId78"/>
    <p:sldId id="549" r:id="rId79"/>
    <p:sldId id="556" r:id="rId80"/>
    <p:sldId id="540" r:id="rId81"/>
    <p:sldId id="550" r:id="rId82"/>
    <p:sldId id="547" r:id="rId83"/>
    <p:sldId id="541" r:id="rId84"/>
    <p:sldId id="548" r:id="rId85"/>
    <p:sldId id="542" r:id="rId86"/>
    <p:sldId id="543" r:id="rId87"/>
    <p:sldId id="544" r:id="rId88"/>
    <p:sldId id="545" r:id="rId89"/>
    <p:sldId id="546" r:id="rId90"/>
    <p:sldId id="419" r:id="rId91"/>
    <p:sldId id="595" r:id="rId92"/>
    <p:sldId id="420" r:id="rId93"/>
    <p:sldId id="421" r:id="rId94"/>
    <p:sldId id="422" r:id="rId95"/>
    <p:sldId id="424" r:id="rId96"/>
    <p:sldId id="343" r:id="rId97"/>
    <p:sldId id="344" r:id="rId98"/>
    <p:sldId id="425" r:id="rId99"/>
    <p:sldId id="552" r:id="rId100"/>
    <p:sldId id="345" r:id="rId101"/>
    <p:sldId id="377" r:id="rId102"/>
    <p:sldId id="346" r:id="rId103"/>
    <p:sldId id="347" r:id="rId104"/>
    <p:sldId id="348" r:id="rId105"/>
    <p:sldId id="437" r:id="rId106"/>
    <p:sldId id="349" r:id="rId107"/>
    <p:sldId id="350" r:id="rId108"/>
    <p:sldId id="351" r:id="rId109"/>
    <p:sldId id="352" r:id="rId110"/>
    <p:sldId id="353" r:id="rId111"/>
    <p:sldId id="553" r:id="rId112"/>
    <p:sldId id="574" r:id="rId113"/>
    <p:sldId id="554" r:id="rId114"/>
    <p:sldId id="475" r:id="rId115"/>
    <p:sldId id="575" r:id="rId116"/>
    <p:sldId id="476" r:id="rId117"/>
  </p:sldIdLst>
  <p:sldSz cx="9144000" cy="6858000" type="screen4x3"/>
  <p:notesSz cx="6950075" cy="9236075"/>
  <p:custDataLst>
    <p:tags r:id="rId1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20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12328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0" tIns="45376" rIns="90750" bIns="453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747" y="1"/>
            <a:ext cx="3012328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0" tIns="45376" rIns="90750" bIns="453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73958"/>
            <a:ext cx="3012328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0" tIns="45376" rIns="90750" bIns="453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747" y="8773958"/>
            <a:ext cx="3012328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0" tIns="45376" rIns="90750" bIns="453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D4EBC15C-9DAE-44CB-ACE1-D8CAAB9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40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12328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0" tIns="45376" rIns="90750" bIns="453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747" y="1"/>
            <a:ext cx="3012328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0" tIns="45376" rIns="90750" bIns="453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993" y="4387768"/>
            <a:ext cx="5096092" cy="41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0" tIns="45376" rIns="90750" bIns="45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3958"/>
            <a:ext cx="3012328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0" tIns="45376" rIns="90750" bIns="453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747" y="8773958"/>
            <a:ext cx="3012328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50" tIns="45376" rIns="90750" bIns="453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22B6F2B-082A-4C42-A6E4-B77DD1421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1419605" y="924238"/>
            <a:ext cx="4109295" cy="3165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094" tIns="40548" rIns="81094" bIns="40548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10595" name="Text Box 2"/>
          <p:cNvSpPr>
            <a:spLocks noGrp="1" noChangeArrowheads="1"/>
          </p:cNvSpPr>
          <p:nvPr>
            <p:ph type="body"/>
          </p:nvPr>
        </p:nvSpPr>
        <p:spPr>
          <a:xfrm>
            <a:off x="1060768" y="4397232"/>
            <a:ext cx="4833261" cy="35124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078" indent="-85078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718438" algn="l"/>
                <a:tab pos="1436875" algn="l"/>
                <a:tab pos="2155313" algn="l"/>
                <a:tab pos="2873751" algn="l"/>
                <a:tab pos="3592187" algn="l"/>
                <a:tab pos="4310625" algn="l"/>
                <a:tab pos="5029064" algn="l"/>
              </a:tabLst>
            </a:pPr>
            <a:r>
              <a:rPr lang="en-GB" altLang="en-US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Newborn Resuscitation Algorithm.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6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6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880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098F-3C0A-42C9-B7F7-3DD38D74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6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BCED-5E38-4B2C-AE3B-F393AC571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D70A-1EC4-41F4-8F25-AC84B168F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6764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FAD2-728B-480B-B10B-78FC4EC31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8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2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2B65C-7101-445C-A039-42AB6903A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65A51-35D8-4010-A39A-D0810FEDA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5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BF5D9-92A8-42AC-9368-0B73BAFA0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3E75-7B5A-4444-B158-A5A261DBC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B9A1-4376-4D8B-AC54-79EAB9A17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3D99-D623-4BF5-BCF8-EB333987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E08B-BC58-44CA-BE48-446D0D4DC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87043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6" charset="0"/>
              </a:endParaRPr>
            </a:p>
          </p:txBody>
        </p:sp>
        <p:sp>
          <p:nvSpPr>
            <p:cNvPr id="87044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6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6" charset="0"/>
              </a:defRPr>
            </a:lvl1pPr>
          </a:lstStyle>
          <a:p>
            <a:pPr>
              <a:defRPr/>
            </a:pPr>
            <a:fld id="{A3271170-129F-4941-B899-E122491D2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-Y1tZgCuTk" TargetMode="External"/><Relationship Id="rId2" Type="http://schemas.openxmlformats.org/officeDocument/2006/relationships/hyperlink" Target="http://www.youtube.com/watch?v=bYyXOrZlN2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WFHM3gX3JQ" TargetMode="External"/><Relationship Id="rId5" Type="http://schemas.openxmlformats.org/officeDocument/2006/relationships/hyperlink" Target="http://www.youtube.com/watch?v=UgaDa4jNYP0" TargetMode="External"/><Relationship Id="rId4" Type="http://schemas.openxmlformats.org/officeDocument/2006/relationships/hyperlink" Target="http://www.youtube.com/watch?v=T-d35aEc2-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TwC2d-cXg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i-plus.com/bc01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lh6Ff5iV84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81000"/>
            <a:ext cx="3733800" cy="1981200"/>
          </a:xfrm>
        </p:spPr>
        <p:txBody>
          <a:bodyPr/>
          <a:lstStyle/>
          <a:p>
            <a:pPr algn="ctr" eaLnBrk="1" hangingPunct="1"/>
            <a:r>
              <a:rPr lang="en-US" altLang="en-US" sz="6000" dirty="0" smtClean="0">
                <a:latin typeface="+mn-lt"/>
              </a:rPr>
              <a:t>RSPT 2335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76600"/>
            <a:ext cx="7391400" cy="2971800"/>
          </a:xfrm>
        </p:spPr>
        <p:txBody>
          <a:bodyPr/>
          <a:lstStyle/>
          <a:p>
            <a:pPr algn="ctr" eaLnBrk="1" hangingPunct="1"/>
            <a:r>
              <a:rPr lang="en-US" altLang="en-US" sz="4400" smtClean="0"/>
              <a:t>Mechanical Ventilation</a:t>
            </a:r>
          </a:p>
          <a:p>
            <a:pPr algn="ctr" eaLnBrk="1" hangingPunct="1"/>
            <a:r>
              <a:rPr lang="en-US" altLang="en-US" sz="4400" smtClean="0"/>
              <a:t>Module D</a:t>
            </a:r>
          </a:p>
          <a:p>
            <a:pPr algn="ctr" eaLnBrk="1" hangingPunct="1"/>
            <a:r>
              <a:rPr lang="en-US" altLang="en-US" sz="3600" i="1" smtClean="0"/>
              <a:t>Neonatal &amp; Pediatric Ventilation</a:t>
            </a:r>
          </a:p>
        </p:txBody>
      </p:sp>
      <p:pic>
        <p:nvPicPr>
          <p:cNvPr id="3076" name="Picture 4" descr="j01784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1717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j02626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"/>
            <a:ext cx="1722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0"/>
            <a:ext cx="7772400" cy="1390650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Targeted Pre-Ductal S</a:t>
            </a:r>
            <a:r>
              <a:rPr lang="en-US" sz="4000" b="1" dirty="0" smtClean="0">
                <a:latin typeface="+mn-lt"/>
              </a:rPr>
              <a:t>p</a:t>
            </a:r>
            <a:r>
              <a:rPr lang="en-US" sz="3600" b="1" dirty="0" smtClean="0">
                <a:latin typeface="+mn-lt"/>
              </a:rPr>
              <a:t>O</a:t>
            </a:r>
            <a:r>
              <a:rPr lang="en-US" sz="3600" b="1" baseline="-25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 After Birth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5221439"/>
              </p:ext>
            </p:extLst>
          </p:nvPr>
        </p:nvGraphicFramePr>
        <p:xfrm>
          <a:off x="1524000" y="1524000"/>
          <a:ext cx="7391400" cy="4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129"/>
                <a:gridCol w="4866271"/>
              </a:tblGrid>
              <a:tr h="9610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r>
                        <a:rPr lang="en-US" sz="2800" baseline="0" dirty="0" smtClean="0"/>
                        <a:t> After Birth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Targeted Saturation</a:t>
                      </a:r>
                      <a:endParaRPr lang="en-US" sz="2800" dirty="0"/>
                    </a:p>
                  </a:txBody>
                  <a:tcPr/>
                </a:tc>
              </a:tr>
              <a:tr h="5270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minute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r>
                        <a:rPr lang="en-US" sz="2800" baseline="0" dirty="0" smtClean="0"/>
                        <a:t> to 65% </a:t>
                      </a:r>
                      <a:endParaRPr lang="en-US" sz="2800" dirty="0"/>
                    </a:p>
                  </a:txBody>
                  <a:tcPr/>
                </a:tc>
              </a:tr>
              <a:tr h="6320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 minutes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65 to 70%</a:t>
                      </a:r>
                      <a:endParaRPr lang="en-US" sz="2800" dirty="0"/>
                    </a:p>
                  </a:txBody>
                  <a:tcPr/>
                </a:tc>
              </a:tr>
              <a:tr h="6320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 minutes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 to 75%</a:t>
                      </a:r>
                      <a:endParaRPr lang="en-US" sz="2800" dirty="0"/>
                    </a:p>
                  </a:txBody>
                  <a:tcPr/>
                </a:tc>
              </a:tr>
              <a:tr h="6320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 minutes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75 to 80%</a:t>
                      </a:r>
                      <a:endParaRPr lang="en-US" sz="2800" dirty="0"/>
                    </a:p>
                  </a:txBody>
                  <a:tcPr/>
                </a:tc>
              </a:tr>
              <a:tr h="6320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 minutes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 to 85%</a:t>
                      </a:r>
                    </a:p>
                  </a:txBody>
                  <a:tcPr/>
                </a:tc>
              </a:tr>
              <a:tr h="6320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 minutes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85 to 95%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en-US" dirty="0" smtClean="0"/>
              <a:t>Mode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7391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Neonatal:</a:t>
            </a:r>
          </a:p>
          <a:p>
            <a:pPr lvl="1" eaLnBrk="1" hangingPunct="1"/>
            <a:r>
              <a:rPr lang="en-US" altLang="en-US" b="0" dirty="0" smtClean="0"/>
              <a:t>SIMV or AC.</a:t>
            </a:r>
          </a:p>
          <a:p>
            <a:pPr lvl="1" eaLnBrk="1" hangingPunct="1"/>
            <a:r>
              <a:rPr lang="en-US" altLang="en-US" b="0" dirty="0" smtClean="0"/>
              <a:t>Time cycled &amp; Pressure limited.</a:t>
            </a:r>
          </a:p>
          <a:p>
            <a:pPr lvl="1" eaLnBrk="1" hangingPunct="1"/>
            <a:r>
              <a:rPr lang="en-US" altLang="en-US" b="0" dirty="0" smtClean="0"/>
              <a:t>Volume guaranteed (?).</a:t>
            </a:r>
          </a:p>
          <a:p>
            <a:pPr eaLnBrk="1" hangingPunct="1"/>
            <a:r>
              <a:rPr lang="en-US" altLang="en-US" dirty="0" smtClean="0"/>
              <a:t>Pediatric:</a:t>
            </a:r>
          </a:p>
          <a:p>
            <a:pPr lvl="1" eaLnBrk="1" hangingPunct="1"/>
            <a:r>
              <a:rPr lang="en-US" altLang="en-US" b="0" dirty="0" smtClean="0"/>
              <a:t>Assist Control.</a:t>
            </a:r>
          </a:p>
          <a:p>
            <a:pPr lvl="1" eaLnBrk="1" hangingPunct="1"/>
            <a:r>
              <a:rPr lang="en-US" altLang="en-US" b="0" dirty="0" smtClean="0"/>
              <a:t>Volume ventilation (corrected).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7315200" cy="4724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Newer techniques:</a:t>
            </a:r>
          </a:p>
          <a:p>
            <a:pPr lvl="1" eaLnBrk="1" hangingPunct="1"/>
            <a:r>
              <a:rPr lang="en-US" altLang="en-US" sz="2400" smtClean="0">
                <a:solidFill>
                  <a:srgbClr val="FF0000"/>
                </a:solidFill>
              </a:rPr>
              <a:t>Flow Synchronized</a:t>
            </a:r>
          </a:p>
          <a:p>
            <a:pPr lvl="1" eaLnBrk="1" hangingPunct="1"/>
            <a:r>
              <a:rPr lang="en-US" altLang="en-US" sz="2400" smtClean="0">
                <a:solidFill>
                  <a:srgbClr val="FF0000"/>
                </a:solidFill>
              </a:rPr>
              <a:t>Termination sensitivity</a:t>
            </a:r>
          </a:p>
          <a:p>
            <a:pPr lvl="1" eaLnBrk="1" hangingPunct="1"/>
            <a:r>
              <a:rPr lang="en-US" altLang="en-US" sz="2400" smtClean="0">
                <a:solidFill>
                  <a:srgbClr val="FF0000"/>
                </a:solidFill>
              </a:rPr>
              <a:t>Leak compensation</a:t>
            </a:r>
          </a:p>
          <a:p>
            <a:pPr lvl="1" eaLnBrk="1" hangingPunct="1"/>
            <a:r>
              <a:rPr lang="en-US" altLang="en-US" sz="2400" smtClean="0"/>
              <a:t>Volume measurement</a:t>
            </a:r>
          </a:p>
          <a:p>
            <a:pPr lvl="1" eaLnBrk="1" hangingPunct="1"/>
            <a:r>
              <a:rPr lang="en-US" altLang="en-US" sz="2400" smtClean="0"/>
              <a:t>Graphics</a:t>
            </a:r>
          </a:p>
          <a:p>
            <a:pPr lvl="1" eaLnBrk="1" hangingPunct="1"/>
            <a:r>
              <a:rPr lang="en-US" altLang="en-US" sz="2400" smtClean="0"/>
              <a:t>Pressure support</a:t>
            </a:r>
          </a:p>
          <a:p>
            <a:pPr lvl="1" eaLnBrk="1" hangingPunct="1"/>
            <a:r>
              <a:rPr lang="en-US" altLang="en-US" sz="2400" smtClean="0"/>
              <a:t>Volume ventilation</a:t>
            </a:r>
          </a:p>
          <a:p>
            <a:pPr lvl="1" eaLnBrk="1" hangingPunct="1"/>
            <a:r>
              <a:rPr lang="en-US" altLang="en-US" sz="2400" smtClean="0"/>
              <a:t>Flow variability</a:t>
            </a:r>
          </a:p>
          <a:p>
            <a:pPr lvl="1" eaLnBrk="1" hangingPunct="1"/>
            <a:r>
              <a:rPr lang="en-US" altLang="en-US" sz="2400" smtClean="0"/>
              <a:t>Rise time %</a:t>
            </a:r>
          </a:p>
        </p:txBody>
      </p:sp>
      <p:pic>
        <p:nvPicPr>
          <p:cNvPr id="90116" name="Picture 4" descr="BUTTRF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855788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Frequency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7391400" cy="4876800"/>
          </a:xfrm>
        </p:spPr>
        <p:txBody>
          <a:bodyPr/>
          <a:lstStyle/>
          <a:p>
            <a:pPr eaLnBrk="1" hangingPunct="1"/>
            <a:r>
              <a:rPr lang="en-US" altLang="en-US" sz="3200" b="0" dirty="0" smtClean="0"/>
              <a:t>Pre-term:  30 – 40 BPM.</a:t>
            </a:r>
          </a:p>
          <a:p>
            <a:pPr eaLnBrk="1" hangingPunct="1"/>
            <a:r>
              <a:rPr lang="en-US" altLang="en-US" sz="3200" b="0" dirty="0" smtClean="0"/>
              <a:t>Term:  20 – 30.</a:t>
            </a:r>
          </a:p>
          <a:p>
            <a:pPr eaLnBrk="1" hangingPunct="1"/>
            <a:r>
              <a:rPr lang="en-US" altLang="en-US" sz="3200" b="0" dirty="0" smtClean="0"/>
              <a:t>Pediatric:  8 – 12.</a:t>
            </a:r>
          </a:p>
          <a:p>
            <a:pPr eaLnBrk="1" hangingPunct="1"/>
            <a:r>
              <a:rPr lang="en-US" altLang="en-US" sz="3200" b="0" dirty="0" smtClean="0"/>
              <a:t>Desired P</a:t>
            </a:r>
            <a:r>
              <a:rPr lang="en-US" altLang="en-US" sz="2800" b="0" dirty="0" smtClean="0"/>
              <a:t>a</a:t>
            </a:r>
            <a:r>
              <a:rPr lang="en-US" altLang="en-US" sz="2400" b="0" dirty="0" smtClean="0"/>
              <a:t>CO</a:t>
            </a:r>
            <a:r>
              <a:rPr lang="en-US" altLang="en-US" sz="2400" b="0" baseline="-25000" dirty="0" smtClean="0"/>
              <a:t>2</a:t>
            </a:r>
            <a:r>
              <a:rPr lang="en-US" altLang="en-US" sz="3200" b="0" dirty="0" smtClean="0"/>
              <a:t> &amp; P</a:t>
            </a:r>
            <a:r>
              <a:rPr lang="en-US" altLang="en-US" sz="2800" b="0" dirty="0" smtClean="0"/>
              <a:t>tc</a:t>
            </a:r>
            <a:r>
              <a:rPr lang="en-US" altLang="en-US" sz="2400" b="0" dirty="0" smtClean="0"/>
              <a:t>CO</a:t>
            </a:r>
            <a:r>
              <a:rPr lang="en-US" altLang="en-US" sz="2400" b="0" baseline="-25000" dirty="0" smtClean="0"/>
              <a:t>2</a:t>
            </a:r>
            <a:r>
              <a:rPr lang="en-US" altLang="en-US" sz="3200" b="0" dirty="0" smtClean="0"/>
              <a:t> is 35 – 45 mmHg.</a:t>
            </a:r>
          </a:p>
          <a:p>
            <a:pPr eaLnBrk="1" hangingPunct="1"/>
            <a:r>
              <a:rPr lang="en-US" altLang="en-US" sz="3200" b="0" dirty="0" smtClean="0"/>
              <a:t>Desired pH is 7.30 – 7.45.</a:t>
            </a:r>
          </a:p>
          <a:p>
            <a:pPr eaLnBrk="1" hangingPunct="1"/>
            <a:r>
              <a:rPr lang="en-US" altLang="en-US" sz="3200" b="0" dirty="0" smtClean="0"/>
              <a:t>Pulmonary Interstitial Emphysema (PIE) may have higher P</a:t>
            </a:r>
            <a:r>
              <a:rPr lang="en-US" altLang="en-US" sz="2800" b="0" dirty="0" smtClean="0"/>
              <a:t>a</a:t>
            </a:r>
            <a:r>
              <a:rPr lang="en-US" altLang="en-US" sz="2400" b="0" dirty="0" smtClean="0"/>
              <a:t>CO</a:t>
            </a:r>
            <a:r>
              <a:rPr lang="en-US" altLang="en-US" sz="2400" b="0" baseline="-25000" dirty="0" smtClean="0"/>
              <a:t>2</a:t>
            </a:r>
            <a:r>
              <a:rPr lang="en-US" altLang="en-US" sz="3200" b="0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Peak Pressure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24000"/>
            <a:ext cx="7467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Set with: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0" dirty="0" smtClean="0"/>
              <a:t>Inspiratory pressure limit.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0" dirty="0" smtClean="0"/>
              <a:t>High pressure relief.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Pressure alarms</a:t>
            </a:r>
            <a:r>
              <a:rPr lang="en-US" altLang="en-US" sz="2800" b="0" dirty="0" smtClean="0"/>
              <a:t> set at +/- 5 to 10 cm H</a:t>
            </a:r>
            <a:r>
              <a:rPr lang="en-US" altLang="en-US" sz="2800" b="0" baseline="-25000" dirty="0" smtClean="0"/>
              <a:t>2</a:t>
            </a:r>
            <a:r>
              <a:rPr lang="en-US" altLang="en-US" sz="2800" b="0" dirty="0" smtClean="0"/>
              <a:t>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Preterm: </a:t>
            </a:r>
            <a:r>
              <a:rPr lang="en-US" altLang="en-US" sz="2800" b="0" dirty="0" smtClean="0"/>
              <a:t>set pressure</a:t>
            </a:r>
            <a:r>
              <a:rPr lang="en-US" altLang="en-US" sz="2800" dirty="0" smtClean="0"/>
              <a:t> </a:t>
            </a:r>
            <a:r>
              <a:rPr lang="en-US" altLang="en-US" sz="2800" b="0" dirty="0" smtClean="0"/>
              <a:t>&lt; gestational 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Term:</a:t>
            </a:r>
            <a:r>
              <a:rPr lang="en-US" altLang="en-US" sz="2800" b="0" dirty="0" smtClean="0"/>
              <a:t>  20 - 25 cm H</a:t>
            </a:r>
            <a:r>
              <a:rPr lang="en-US" altLang="en-US" sz="2800" b="0" baseline="-25000" dirty="0" smtClean="0"/>
              <a:t>2</a:t>
            </a:r>
            <a:r>
              <a:rPr lang="en-US" altLang="en-US" sz="2800" b="0" dirty="0" smtClean="0"/>
              <a:t>O.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Decreased Compliance:  </a:t>
            </a:r>
            <a:r>
              <a:rPr lang="en-US" altLang="en-US" sz="2800" b="0" dirty="0" smtClean="0"/>
              <a:t>25 – 30 cm H</a:t>
            </a:r>
            <a:r>
              <a:rPr lang="en-US" altLang="en-US" sz="2800" b="0" baseline="-25000" dirty="0" smtClean="0"/>
              <a:t>2</a:t>
            </a:r>
            <a:r>
              <a:rPr lang="en-US" altLang="en-US" sz="2800" b="0" dirty="0" smtClean="0"/>
              <a:t>O.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Pediatric:  </a:t>
            </a:r>
            <a:r>
              <a:rPr lang="en-US" altLang="en-US" sz="2800" b="0" dirty="0" smtClean="0"/>
              <a:t>Variable to get tidal volume desired.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Tidal Volume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72390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Neonate:  </a:t>
            </a:r>
          </a:p>
          <a:p>
            <a:pPr lvl="1" eaLnBrk="1" hangingPunct="1"/>
            <a:r>
              <a:rPr lang="en-US" altLang="en-US" dirty="0" smtClean="0"/>
              <a:t>Preterm:  4-6 mL/kg.</a:t>
            </a:r>
          </a:p>
          <a:p>
            <a:pPr lvl="1" eaLnBrk="1" hangingPunct="1"/>
            <a:r>
              <a:rPr lang="en-US" altLang="en-US" dirty="0" smtClean="0"/>
              <a:t>Term:  5-8 mL/kg.</a:t>
            </a:r>
          </a:p>
          <a:p>
            <a:pPr lvl="1" eaLnBrk="1" hangingPunct="1"/>
            <a:r>
              <a:rPr lang="en-US" altLang="en-US" dirty="0" smtClean="0"/>
              <a:t>Decreased compliance:  &lt;5 mL/kg.</a:t>
            </a:r>
          </a:p>
          <a:p>
            <a:pPr lvl="1" eaLnBrk="1" hangingPunct="1"/>
            <a:r>
              <a:rPr lang="en-US" altLang="en-US" dirty="0" smtClean="0"/>
              <a:t>Pediatric:  5-8 mL/kg.</a:t>
            </a:r>
          </a:p>
          <a:p>
            <a:pPr lvl="1" eaLnBrk="1" hangingPunct="1"/>
            <a:r>
              <a:rPr lang="en-US" altLang="en-US" dirty="0" smtClean="0"/>
              <a:t>Vt. (L) = Ti (sec) x flow (L/sec)</a:t>
            </a:r>
          </a:p>
          <a:p>
            <a:pPr eaLnBrk="1" hangingPunct="1"/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685213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Vt. = T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(sec) x flow (L/min)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1148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b="0" dirty="0" smtClean="0"/>
              <a:t>Vt. = T</a:t>
            </a:r>
            <a:r>
              <a:rPr lang="en-US" altLang="en-US" b="0" baseline="-25000" dirty="0" smtClean="0"/>
              <a:t>i</a:t>
            </a:r>
            <a:r>
              <a:rPr lang="en-US" altLang="en-US" b="0" dirty="0" smtClean="0"/>
              <a:t> (sec) x flow </a:t>
            </a:r>
            <a:r>
              <a:rPr lang="en-US" altLang="en-US" b="0" dirty="0" smtClean="0">
                <a:solidFill>
                  <a:schemeClr val="tx2"/>
                </a:solidFill>
              </a:rPr>
              <a:t>(mL/60 sec)</a:t>
            </a:r>
          </a:p>
          <a:p>
            <a:pPr lvl="1" eaLnBrk="1" hangingPunct="1">
              <a:buFontTx/>
              <a:buNone/>
            </a:pPr>
            <a:endParaRPr lang="en-US" altLang="en-US" b="0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EXAMPLE:  </a:t>
            </a:r>
            <a:r>
              <a:rPr lang="en-US" altLang="en-US" b="0" i="1" dirty="0" smtClean="0"/>
              <a:t>T</a:t>
            </a:r>
            <a:r>
              <a:rPr lang="en-US" altLang="en-US" b="0" i="1" baseline="-25000" dirty="0" smtClean="0"/>
              <a:t>i</a:t>
            </a:r>
            <a:r>
              <a:rPr lang="en-US" altLang="en-US" b="0" i="1" dirty="0" smtClean="0"/>
              <a:t> 0.4 and flow 6,000 mL/60 sec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	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1.  Convert:  </a:t>
            </a:r>
            <a:r>
              <a:rPr lang="en-US" altLang="en-US" b="0" dirty="0" smtClean="0"/>
              <a:t>6000 mL/60 sec = 100 mL/sec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	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2.  Solve:</a:t>
            </a:r>
            <a:r>
              <a:rPr lang="en-US" altLang="en-US" b="0" dirty="0" smtClean="0"/>
              <a:t>  0.4 sec x 100 mL/sec = 40 mL</a:t>
            </a: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6438900" y="3429000"/>
            <a:ext cx="4953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Inspiratory Time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Pre-term: </a:t>
            </a:r>
            <a:r>
              <a:rPr lang="en-US" altLang="en-US" b="0" dirty="0" smtClean="0"/>
              <a:t> 0.25 – 0.5 sec.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Term:  </a:t>
            </a:r>
            <a:r>
              <a:rPr lang="en-US" altLang="en-US" b="0" dirty="0" smtClean="0"/>
              <a:t>0.5 - 0.6 sec.</a:t>
            </a:r>
          </a:p>
          <a:p>
            <a:pPr eaLnBrk="1" hangingPunct="1"/>
            <a:r>
              <a:rPr lang="en-US" altLang="en-US" dirty="0" smtClean="0"/>
              <a:t>Pediatric: </a:t>
            </a:r>
            <a:r>
              <a:rPr lang="en-US" altLang="en-US" b="0" dirty="0" smtClean="0"/>
              <a:t>- 0.6 – 0.8 sec.</a:t>
            </a:r>
          </a:p>
          <a:p>
            <a:pPr eaLnBrk="1" hangingPunct="1"/>
            <a:r>
              <a:rPr lang="en-US" altLang="en-US" dirty="0" smtClean="0"/>
              <a:t>Non-compliant lung: </a:t>
            </a:r>
            <a:r>
              <a:rPr lang="en-US" altLang="en-US" b="0" dirty="0" smtClean="0"/>
              <a:t>May be longer to increase MAP &amp; I:E Ratio.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95236" name="Picture 4" descr="j02832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71" y="4953000"/>
            <a:ext cx="182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I:E Ratio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7391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Pre-term:  </a:t>
            </a:r>
            <a:r>
              <a:rPr lang="en-US" altLang="en-US" b="0" dirty="0" smtClean="0"/>
              <a:t>1:1.5 – 1:4.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Term:  </a:t>
            </a:r>
            <a:r>
              <a:rPr lang="en-US" altLang="en-US" b="0" dirty="0" smtClean="0"/>
              <a:t>1:3 or 1:4.</a:t>
            </a:r>
          </a:p>
          <a:p>
            <a:pPr eaLnBrk="1" hangingPunct="1"/>
            <a:r>
              <a:rPr lang="en-US" altLang="en-US" dirty="0" smtClean="0"/>
              <a:t>Pediatric:  </a:t>
            </a:r>
            <a:r>
              <a:rPr lang="en-US" altLang="en-US" b="0" dirty="0" smtClean="0"/>
              <a:t>1:2.</a:t>
            </a:r>
          </a:p>
          <a:p>
            <a:pPr eaLnBrk="1" hangingPunct="1"/>
            <a:r>
              <a:rPr lang="en-US" altLang="en-US" dirty="0" smtClean="0"/>
              <a:t>Non-compliant lung:  </a:t>
            </a:r>
            <a:r>
              <a:rPr lang="en-US" altLang="en-US" b="0" dirty="0" smtClean="0"/>
              <a:t>1:1 or more as needed for oxygenation.</a:t>
            </a:r>
          </a:p>
          <a:p>
            <a:pPr eaLnBrk="1" hangingPunct="1"/>
            <a:endParaRPr lang="en-US" altLang="en-US" b="0" dirty="0" smtClean="0"/>
          </a:p>
          <a:p>
            <a:pPr eaLnBrk="1" hangingPunct="1">
              <a:buFontTx/>
              <a:buNone/>
            </a:pPr>
            <a:r>
              <a:rPr lang="en-US" altLang="en-US" b="0" dirty="0" smtClean="0"/>
              <a:t>Proper T</a:t>
            </a:r>
            <a:r>
              <a:rPr lang="en-US" altLang="en-US" b="0" baseline="-25000" dirty="0" smtClean="0"/>
              <a:t>i</a:t>
            </a:r>
            <a:r>
              <a:rPr lang="en-US" altLang="en-US" b="0" dirty="0" smtClean="0"/>
              <a:t> and rate = appropriate I:E.</a:t>
            </a:r>
            <a:endParaRPr lang="en-US" altLang="en-US" dirty="0" smtClean="0"/>
          </a:p>
        </p:txBody>
      </p:sp>
      <p:pic>
        <p:nvPicPr>
          <p:cNvPr id="96260" name="Picture 4" descr="SC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Flow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73152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Pre-term to Pediatrics:  </a:t>
            </a:r>
            <a:r>
              <a:rPr lang="en-US" altLang="en-US" b="0" dirty="0" smtClean="0"/>
              <a:t>5 - 10 L/min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Flow =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(L) / T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x 60</a:t>
            </a:r>
          </a:p>
          <a:p>
            <a:pPr eaLnBrk="1" hangingPunct="1"/>
            <a:r>
              <a:rPr lang="en-US" altLang="en-US" dirty="0" smtClean="0"/>
              <a:t>To calculate approximate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= Insp. time (sec) x flow (L/min.)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97284" name="Picture 5" descr="SY0126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953000"/>
            <a:ext cx="1384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</a:t>
            </a:r>
            <a:r>
              <a:rPr lang="en-US" altLang="en-US" sz="4000" dirty="0" smtClean="0"/>
              <a:t>i</a:t>
            </a:r>
            <a:r>
              <a:rPr lang="en-US" altLang="en-US" sz="3600" dirty="0" smtClean="0"/>
              <a:t>O</a:t>
            </a:r>
            <a:r>
              <a:rPr lang="en-US" altLang="en-US" sz="3600" baseline="-25000" dirty="0" smtClean="0"/>
              <a:t>2</a:t>
            </a:r>
            <a:endParaRPr lang="en-US" altLang="en-US" baseline="-25000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848600" cy="4800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Normal Lung: </a:t>
            </a:r>
            <a:r>
              <a:rPr lang="en-US" altLang="en-US" sz="2400" b="0" dirty="0" smtClean="0"/>
              <a:t>Set per clinical appearance, S</a:t>
            </a:r>
            <a:r>
              <a:rPr lang="en-US" altLang="en-US" sz="2000" b="0" dirty="0" smtClean="0"/>
              <a:t>p</a:t>
            </a:r>
            <a:r>
              <a:rPr lang="en-US" altLang="en-US" sz="1800" b="0" dirty="0" smtClean="0"/>
              <a:t>O</a:t>
            </a:r>
            <a:r>
              <a:rPr lang="en-US" altLang="en-US" sz="1800" b="0" baseline="-25000" dirty="0" smtClean="0"/>
              <a:t>2</a:t>
            </a:r>
            <a:r>
              <a:rPr lang="en-US" altLang="en-US" sz="2400" b="0" dirty="0" smtClean="0"/>
              <a:t>, P</a:t>
            </a:r>
            <a:r>
              <a:rPr lang="en-US" altLang="en-US" sz="2000" b="0" dirty="0" smtClean="0"/>
              <a:t>tc</a:t>
            </a:r>
            <a:r>
              <a:rPr lang="en-US" altLang="en-US" sz="1600" b="0" dirty="0" smtClean="0"/>
              <a:t>O</a:t>
            </a:r>
            <a:r>
              <a:rPr lang="en-US" altLang="en-US" sz="1600" b="0" baseline="-25000" dirty="0" smtClean="0"/>
              <a:t>2</a:t>
            </a:r>
            <a:r>
              <a:rPr lang="en-US" altLang="en-US" sz="2400" b="0" dirty="0" smtClean="0"/>
              <a:t>. </a:t>
            </a:r>
          </a:p>
          <a:p>
            <a:pPr eaLnBrk="1" hangingPunct="1"/>
            <a:r>
              <a:rPr lang="en-US" altLang="en-US" sz="2400" dirty="0" smtClean="0"/>
              <a:t>Non-compliant lung:  </a:t>
            </a:r>
            <a:r>
              <a:rPr lang="en-US" altLang="en-US" sz="2400" b="0" dirty="0" smtClean="0"/>
              <a:t>Set per clinical appearance, S</a:t>
            </a:r>
            <a:r>
              <a:rPr lang="en-US" altLang="en-US" sz="2000" b="0" dirty="0" smtClean="0"/>
              <a:t>p</a:t>
            </a:r>
            <a:r>
              <a:rPr lang="en-US" altLang="en-US" sz="1800" b="0" dirty="0" smtClean="0"/>
              <a:t>O</a:t>
            </a:r>
            <a:r>
              <a:rPr lang="en-US" altLang="en-US" sz="1800" b="0" baseline="-25000" dirty="0" smtClean="0"/>
              <a:t>2</a:t>
            </a:r>
            <a:r>
              <a:rPr lang="en-US" altLang="en-US" sz="2400" b="0" dirty="0" smtClean="0"/>
              <a:t>, P</a:t>
            </a:r>
            <a:r>
              <a:rPr lang="en-US" altLang="en-US" sz="2000" b="0" dirty="0" smtClean="0"/>
              <a:t>tc</a:t>
            </a:r>
            <a:r>
              <a:rPr lang="en-US" altLang="en-US" sz="1800" b="0" dirty="0" smtClean="0"/>
              <a:t>O</a:t>
            </a:r>
            <a:r>
              <a:rPr lang="en-US" altLang="en-US" sz="1800" b="0" baseline="-25000" dirty="0" smtClean="0"/>
              <a:t>2</a:t>
            </a:r>
            <a:r>
              <a:rPr lang="en-US" altLang="en-US" sz="2400" b="0" dirty="0" smtClean="0"/>
              <a:t> and capillary P</a:t>
            </a:r>
            <a:r>
              <a:rPr lang="en-US" altLang="en-US" sz="2000" b="0" dirty="0" smtClean="0"/>
              <a:t>O</a:t>
            </a:r>
            <a:r>
              <a:rPr lang="en-US" altLang="en-US" sz="2000" b="0" baseline="-25000" dirty="0" smtClean="0"/>
              <a:t>2</a:t>
            </a:r>
            <a:r>
              <a:rPr lang="en-US" altLang="en-US" sz="2400" b="0" dirty="0" smtClean="0"/>
              <a:t>.  </a:t>
            </a:r>
            <a:r>
              <a:rPr lang="en-US" altLang="en-US" sz="2400" b="0" i="1" dirty="0" smtClean="0"/>
              <a:t>Consider PEEP increase as F</a:t>
            </a:r>
            <a:r>
              <a:rPr lang="en-US" altLang="en-US" sz="2000" b="0" i="1" dirty="0" smtClean="0"/>
              <a:t>i</a:t>
            </a:r>
            <a:r>
              <a:rPr lang="en-US" altLang="en-US" sz="1800" b="0" i="1" dirty="0" smtClean="0"/>
              <a:t>O</a:t>
            </a:r>
            <a:r>
              <a:rPr lang="en-US" altLang="en-US" sz="1800" b="0" i="1" baseline="-25000" dirty="0" smtClean="0"/>
              <a:t>2</a:t>
            </a:r>
            <a:r>
              <a:rPr lang="en-US" altLang="en-US" sz="2400" b="0" i="1" dirty="0" smtClean="0"/>
              <a:t> approaches 0.6.</a:t>
            </a:r>
          </a:p>
          <a:p>
            <a:pPr lvl="1" eaLnBrk="1" hangingPunct="1"/>
            <a:r>
              <a:rPr lang="en-US" altLang="en-US" sz="2000" i="1" dirty="0" smtClean="0"/>
              <a:t>Maintain P</a:t>
            </a:r>
            <a:r>
              <a:rPr lang="en-US" altLang="en-US" sz="1800" i="1" dirty="0" smtClean="0"/>
              <a:t>a</a:t>
            </a:r>
            <a:r>
              <a:rPr lang="en-US" altLang="en-US" sz="1600" i="1" dirty="0" smtClean="0"/>
              <a:t>O</a:t>
            </a:r>
            <a:r>
              <a:rPr lang="en-US" altLang="en-US" sz="1600" i="1" baseline="-25000" dirty="0" smtClean="0"/>
              <a:t>2</a:t>
            </a:r>
            <a:r>
              <a:rPr lang="en-US" altLang="en-US" sz="2000" i="1" dirty="0" smtClean="0"/>
              <a:t> &gt;50 mmHg.</a:t>
            </a:r>
          </a:p>
          <a:p>
            <a:pPr lvl="1" eaLnBrk="1" hangingPunct="1"/>
            <a:r>
              <a:rPr lang="en-US" altLang="en-US" sz="2000" i="1" dirty="0" smtClean="0"/>
              <a:t>Higher P</a:t>
            </a:r>
            <a:r>
              <a:rPr lang="en-US" altLang="en-US" sz="1800" i="1" dirty="0" smtClean="0"/>
              <a:t>a</a:t>
            </a:r>
            <a:r>
              <a:rPr lang="en-US" altLang="en-US" sz="1600" i="1" dirty="0" smtClean="0"/>
              <a:t>O</a:t>
            </a:r>
            <a:r>
              <a:rPr lang="en-US" altLang="en-US" sz="1600" i="1" baseline="-25000" dirty="0" smtClean="0"/>
              <a:t>2</a:t>
            </a:r>
            <a:r>
              <a:rPr lang="en-US" altLang="en-US" sz="2000" i="1" dirty="0" smtClean="0"/>
              <a:t> needed with increased PVR.</a:t>
            </a:r>
          </a:p>
          <a:p>
            <a:pPr lvl="1" eaLnBrk="1" hangingPunct="1"/>
            <a:r>
              <a:rPr lang="en-US" altLang="en-US" sz="2000" i="1" dirty="0" smtClean="0"/>
              <a:t>Use PEEP if F</a:t>
            </a:r>
            <a:r>
              <a:rPr lang="en-US" altLang="en-US" sz="1800" i="1" dirty="0" smtClean="0"/>
              <a:t>i</a:t>
            </a:r>
            <a:r>
              <a:rPr lang="en-US" altLang="en-US" sz="1600" i="1" dirty="0" smtClean="0"/>
              <a:t>O</a:t>
            </a:r>
            <a:r>
              <a:rPr lang="en-US" altLang="en-US" sz="1600" i="1" baseline="-25000" dirty="0" smtClean="0"/>
              <a:t>2</a:t>
            </a:r>
            <a:r>
              <a:rPr lang="en-US" altLang="en-US" sz="2000" i="1" dirty="0" smtClean="0"/>
              <a:t> &gt;/= 0.6.</a:t>
            </a:r>
          </a:p>
          <a:p>
            <a:pPr lvl="1" eaLnBrk="1" hangingPunct="1"/>
            <a:r>
              <a:rPr lang="en-US" altLang="en-US" sz="2000" i="1" dirty="0" smtClean="0">
                <a:solidFill>
                  <a:srgbClr val="FF0000"/>
                </a:solidFill>
              </a:rPr>
              <a:t>Capillary P</a:t>
            </a:r>
            <a:r>
              <a:rPr lang="en-US" altLang="en-US" sz="1800" i="1" dirty="0" smtClean="0">
                <a:solidFill>
                  <a:srgbClr val="FF0000"/>
                </a:solidFill>
              </a:rPr>
              <a:t>O</a:t>
            </a:r>
            <a:r>
              <a:rPr lang="en-US" altLang="en-US" sz="1800" i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 does not correlate and cannot be relied on.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APGAR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7466013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A = Appearance (color)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P = Pulse rate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G = Grimace (reflex irritability)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A = Activity (muscle tone)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R = Respiratory effort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Scoring: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	</a:t>
            </a:r>
            <a:r>
              <a:rPr lang="en-US" altLang="en-US" sz="2400" dirty="0" smtClean="0"/>
              <a:t>1 minute indicates neonatal survival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5 minutes indicates neurological damage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	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PEEP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739140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Pre-term to Pediatric </a:t>
            </a:r>
            <a:r>
              <a:rPr lang="en-US" altLang="en-US" b="0" dirty="0" smtClean="0"/>
              <a:t>= 3 - 5 cm H</a:t>
            </a:r>
            <a:r>
              <a:rPr lang="en-US" altLang="en-US" b="0" baseline="-25000" dirty="0" smtClean="0"/>
              <a:t>2</a:t>
            </a:r>
            <a:r>
              <a:rPr lang="en-US" altLang="en-US" b="0" dirty="0" smtClean="0"/>
              <a:t>O.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Non-compliant lung:  </a:t>
            </a:r>
            <a:r>
              <a:rPr lang="en-US" altLang="en-US" b="0" dirty="0" smtClean="0"/>
              <a:t>up to 8 cm H</a:t>
            </a:r>
            <a:r>
              <a:rPr lang="en-US" altLang="en-US" b="0" baseline="-25000" dirty="0" smtClean="0"/>
              <a:t>2</a:t>
            </a:r>
            <a:r>
              <a:rPr lang="en-US" altLang="en-US" b="0" dirty="0" smtClean="0"/>
              <a:t>O to start.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00356" name="Picture 4" descr="j02297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124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4876800"/>
          </a:xfrm>
        </p:spPr>
        <p:txBody>
          <a:bodyPr/>
          <a:lstStyle/>
          <a:p>
            <a:r>
              <a:rPr lang="en-US" sz="4000" dirty="0" smtClean="0"/>
              <a:t>TC/PL-AC:</a:t>
            </a:r>
            <a:r>
              <a:rPr lang="en-US" sz="4000" b="0" dirty="0" smtClean="0"/>
              <a:t> </a:t>
            </a:r>
          </a:p>
          <a:p>
            <a:pPr lvl="1"/>
            <a:r>
              <a:rPr lang="en-US" sz="2400" b="0" dirty="0" smtClean="0"/>
              <a:t>Decrease rate until infant is triggering all breaths.</a:t>
            </a:r>
          </a:p>
          <a:p>
            <a:pPr lvl="1"/>
            <a:r>
              <a:rPr lang="en-US" sz="2400" b="0" dirty="0" smtClean="0"/>
              <a:t>Decrease F</a:t>
            </a:r>
            <a:r>
              <a:rPr lang="en-US" sz="2000" b="0" dirty="0" smtClean="0"/>
              <a:t>i</a:t>
            </a:r>
            <a:r>
              <a:rPr lang="en-US" sz="1800" b="0" dirty="0" smtClean="0"/>
              <a:t>O</a:t>
            </a:r>
            <a:r>
              <a:rPr lang="en-US" sz="1800" b="0" baseline="-25000" dirty="0" smtClean="0"/>
              <a:t>2</a:t>
            </a:r>
            <a:r>
              <a:rPr lang="en-US" sz="2400" b="0" dirty="0" smtClean="0"/>
              <a:t> and PEEP as tolerated.</a:t>
            </a:r>
          </a:p>
          <a:p>
            <a:pPr lvl="1"/>
            <a:r>
              <a:rPr lang="en-US" sz="2400" b="0" dirty="0" smtClean="0"/>
              <a:t>Decrease PIP as tolerated.</a:t>
            </a:r>
          </a:p>
          <a:p>
            <a:pPr lvl="1"/>
            <a:r>
              <a:rPr lang="en-US" sz="2400" b="0" dirty="0" smtClean="0"/>
              <a:t>Extubate.</a:t>
            </a:r>
          </a:p>
          <a:p>
            <a:r>
              <a:rPr lang="en-US" sz="4000" b="0" dirty="0" smtClean="0"/>
              <a:t>TC/PL-SIMV</a:t>
            </a:r>
          </a:p>
          <a:p>
            <a:pPr lvl="1"/>
            <a:r>
              <a:rPr lang="en-US" sz="2400" b="0" dirty="0" smtClean="0"/>
              <a:t>Decrease PIP, F</a:t>
            </a:r>
            <a:r>
              <a:rPr lang="en-US" sz="2000" b="0" dirty="0" smtClean="0"/>
              <a:t>iO</a:t>
            </a:r>
            <a:r>
              <a:rPr lang="en-US" sz="2000" b="0" baseline="-25000" dirty="0" smtClean="0"/>
              <a:t>2</a:t>
            </a:r>
            <a:r>
              <a:rPr lang="en-US" sz="2400" b="0" dirty="0" smtClean="0"/>
              <a:t> &amp; PEEP as tolerated.</a:t>
            </a:r>
          </a:p>
          <a:p>
            <a:pPr lvl="1"/>
            <a:r>
              <a:rPr lang="en-US" sz="2400" b="0" dirty="0" smtClean="0"/>
              <a:t>Turn off Termination Sensitivity (if available).</a:t>
            </a:r>
          </a:p>
          <a:p>
            <a:pPr lvl="1"/>
            <a:r>
              <a:rPr lang="en-US" sz="2400" b="0" dirty="0" smtClean="0"/>
              <a:t>Decrease rate as tolerated.</a:t>
            </a:r>
          </a:p>
          <a:p>
            <a:pPr lvl="1"/>
            <a:r>
              <a:rPr lang="en-US" sz="2400" b="0" dirty="0" smtClean="0"/>
              <a:t>Extubate when rate &lt; 5 </a:t>
            </a:r>
            <a:r>
              <a:rPr lang="en-US" sz="2400" b="0" dirty="0" err="1" smtClean="0"/>
              <a:t>bpm</a:t>
            </a:r>
            <a:r>
              <a:rPr lang="en-US" sz="2400" b="0" dirty="0" smtClean="0"/>
              <a:t>. </a:t>
            </a:r>
          </a:p>
          <a:p>
            <a:pPr lvl="1"/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7744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819150"/>
          </a:xfrm>
        </p:spPr>
        <p:txBody>
          <a:bodyPr/>
          <a:lstStyle/>
          <a:p>
            <a:r>
              <a:rPr lang="en-US" dirty="0" smtClean="0"/>
              <a:t>Weaning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371600"/>
            <a:ext cx="7772400" cy="5029200"/>
          </a:xfrm>
        </p:spPr>
        <p:txBody>
          <a:bodyPr/>
          <a:lstStyle/>
          <a:p>
            <a:r>
              <a:rPr lang="en-US" dirty="0" smtClean="0"/>
              <a:t>VC-SIMV</a:t>
            </a:r>
          </a:p>
          <a:p>
            <a:pPr lvl="1"/>
            <a:r>
              <a:rPr lang="en-US" sz="2000" b="0" dirty="0" smtClean="0"/>
              <a:t>Decrease </a:t>
            </a:r>
            <a:r>
              <a:rPr lang="en-US" sz="2000" b="0" dirty="0" err="1" smtClean="0"/>
              <a:t>V</a:t>
            </a:r>
            <a:r>
              <a:rPr lang="en-US" sz="2000" b="0" baseline="-25000" dirty="0" err="1" smtClean="0"/>
              <a:t>t</a:t>
            </a:r>
            <a:r>
              <a:rPr lang="en-US" sz="2000" b="0" dirty="0" smtClean="0"/>
              <a:t>, F</a:t>
            </a:r>
            <a:r>
              <a:rPr lang="en-US" sz="1800" b="0" dirty="0" smtClean="0"/>
              <a:t>i</a:t>
            </a:r>
            <a:r>
              <a:rPr lang="en-US" sz="1600" b="0" dirty="0" smtClean="0"/>
              <a:t>O</a:t>
            </a:r>
            <a:r>
              <a:rPr lang="en-US" sz="1600" b="0" baseline="-25000" dirty="0" smtClean="0"/>
              <a:t>2</a:t>
            </a:r>
            <a:r>
              <a:rPr lang="en-US" sz="2000" b="0" dirty="0" smtClean="0"/>
              <a:t> and PEEP as tolerated.</a:t>
            </a:r>
          </a:p>
          <a:p>
            <a:pPr lvl="1"/>
            <a:r>
              <a:rPr lang="en-US" sz="2000" b="0" dirty="0" smtClean="0"/>
              <a:t>Decrease rate.</a:t>
            </a:r>
          </a:p>
          <a:p>
            <a:pPr lvl="1"/>
            <a:r>
              <a:rPr lang="en-US" sz="2000" b="0" dirty="0" smtClean="0"/>
              <a:t>Use PS as needed.</a:t>
            </a:r>
          </a:p>
          <a:p>
            <a:pPr lvl="1"/>
            <a:r>
              <a:rPr lang="en-US" sz="2000" b="0" dirty="0" smtClean="0"/>
              <a:t>Extubate when rate zero and PS &lt; 10 cm 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O.</a:t>
            </a:r>
          </a:p>
          <a:p>
            <a:r>
              <a:rPr lang="en-US" b="0" dirty="0" smtClean="0"/>
              <a:t>Pressure Support</a:t>
            </a:r>
          </a:p>
          <a:p>
            <a:pPr lvl="1"/>
            <a:r>
              <a:rPr lang="en-US" sz="2000" b="0" dirty="0" smtClean="0"/>
              <a:t>Turn off rate.</a:t>
            </a:r>
          </a:p>
          <a:p>
            <a:pPr lvl="1"/>
            <a:r>
              <a:rPr lang="en-US" sz="2000" b="0" dirty="0" smtClean="0"/>
              <a:t>Titrate PS to desired </a:t>
            </a:r>
            <a:r>
              <a:rPr lang="en-US" sz="2000" b="0" dirty="0" err="1" smtClean="0"/>
              <a:t>V</a:t>
            </a:r>
            <a:r>
              <a:rPr lang="en-US" sz="2000" b="0" baseline="-25000" dirty="0" err="1" smtClean="0"/>
              <a:t>t</a:t>
            </a:r>
            <a:r>
              <a:rPr lang="en-US" sz="2000" b="0" dirty="0" smtClean="0"/>
              <a:t> and rate.</a:t>
            </a:r>
          </a:p>
          <a:p>
            <a:pPr lvl="1"/>
            <a:r>
              <a:rPr lang="en-US" sz="2000" b="0" dirty="0" smtClean="0"/>
              <a:t>Wean to PS &lt; 10 cm 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O as tolerated.</a:t>
            </a:r>
          </a:p>
          <a:p>
            <a:pPr lvl="1"/>
            <a:r>
              <a:rPr lang="en-US" sz="2000" b="0" dirty="0" smtClean="0"/>
              <a:t>Extubate.</a:t>
            </a:r>
          </a:p>
          <a:p>
            <a:r>
              <a:rPr lang="en-US" b="0" dirty="0" smtClean="0"/>
              <a:t>CPAP Trial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348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Discontinuation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316787" cy="5029200"/>
          </a:xfrm>
        </p:spPr>
        <p:txBody>
          <a:bodyPr/>
          <a:lstStyle/>
          <a:p>
            <a:r>
              <a:rPr lang="en-US" sz="2800" b="0" dirty="0" smtClean="0"/>
              <a:t>Exhalation block, diaphragm and non-disposable adapters - washed then cidexed or pasteurized.</a:t>
            </a:r>
          </a:p>
          <a:p>
            <a:r>
              <a:rPr lang="en-US" sz="2800" b="0" dirty="0" smtClean="0"/>
              <a:t>Temperature probes – gas sterilized.</a:t>
            </a:r>
          </a:p>
          <a:p>
            <a:r>
              <a:rPr lang="en-US" sz="2800" b="0" dirty="0" smtClean="0"/>
              <a:t>Ventilator – clean with alcohol-soaked cloth.</a:t>
            </a:r>
          </a:p>
          <a:p>
            <a:r>
              <a:rPr lang="en-US" sz="2800" b="0" dirty="0" smtClean="0"/>
              <a:t>Flow sensor – </a:t>
            </a:r>
            <a:r>
              <a:rPr lang="en-US" sz="2800" b="0" dirty="0" err="1" smtClean="0"/>
              <a:t>Klenzyme</a:t>
            </a:r>
            <a:r>
              <a:rPr lang="en-US" sz="2800" b="0" dirty="0" smtClean="0"/>
              <a:t> soak, sterile water rinse, 5L/min gas purge to dry the gas sterilize.</a:t>
            </a:r>
          </a:p>
          <a:p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12158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HFOV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6554787" cy="5029200"/>
          </a:xfrm>
        </p:spPr>
        <p:txBody>
          <a:bodyPr/>
          <a:lstStyle/>
          <a:p>
            <a:r>
              <a:rPr lang="en-US" altLang="en-US" dirty="0" smtClean="0"/>
              <a:t>Controls for Improving Oxygenation:</a:t>
            </a:r>
          </a:p>
          <a:p>
            <a:pPr lvl="1"/>
            <a:r>
              <a:rPr lang="en-US" altLang="en-US" b="0" dirty="0" smtClean="0"/>
              <a:t>Increased F</a:t>
            </a:r>
            <a:r>
              <a:rPr lang="en-US" altLang="en-US" sz="2800" b="0" dirty="0" smtClean="0"/>
              <a:t>i</a:t>
            </a:r>
            <a:r>
              <a:rPr lang="en-US" altLang="en-US" sz="2400" b="0" dirty="0" smtClean="0"/>
              <a:t>O</a:t>
            </a:r>
            <a:r>
              <a:rPr lang="en-US" altLang="en-US" sz="2400" b="0" baseline="-25000" dirty="0" smtClean="0"/>
              <a:t>2</a:t>
            </a:r>
            <a:r>
              <a:rPr lang="en-US" altLang="en-US" b="0" dirty="0" smtClean="0"/>
              <a:t>.</a:t>
            </a:r>
          </a:p>
          <a:p>
            <a:pPr lvl="1"/>
            <a:r>
              <a:rPr lang="en-US" altLang="en-US" b="0" dirty="0" smtClean="0"/>
              <a:t>Increased MAP.</a:t>
            </a:r>
          </a:p>
          <a:p>
            <a:pPr lvl="1"/>
            <a:r>
              <a:rPr lang="en-US" altLang="en-US" b="0" dirty="0" smtClean="0"/>
              <a:t>Increased Bias flow.</a:t>
            </a:r>
          </a:p>
          <a:p>
            <a:pPr lvl="1"/>
            <a:r>
              <a:rPr lang="en-US" altLang="en-US" b="0" dirty="0" smtClean="0"/>
              <a:t>Decreased Frequency.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469187" cy="5029200"/>
          </a:xfrm>
        </p:spPr>
        <p:txBody>
          <a:bodyPr/>
          <a:lstStyle/>
          <a:p>
            <a:r>
              <a:rPr lang="en-US" dirty="0" smtClean="0"/>
              <a:t>Controls for Improving Ventilation:</a:t>
            </a:r>
          </a:p>
          <a:p>
            <a:pPr lvl="1"/>
            <a:r>
              <a:rPr lang="en-US" b="0" dirty="0" smtClean="0"/>
              <a:t>Increase Amplitude.</a:t>
            </a:r>
          </a:p>
          <a:p>
            <a:pPr lvl="1"/>
            <a:r>
              <a:rPr lang="en-US" b="0" dirty="0" smtClean="0"/>
              <a:t>Increase % Inspiratory Time.</a:t>
            </a:r>
          </a:p>
          <a:p>
            <a:pPr lvl="1"/>
            <a:r>
              <a:rPr lang="en-US" b="0" dirty="0" smtClean="0"/>
              <a:t>Decrease frequency (Hz).</a:t>
            </a:r>
          </a:p>
          <a:p>
            <a:pPr lvl="1"/>
            <a:r>
              <a:rPr lang="en-US" b="0" dirty="0" smtClean="0"/>
              <a:t>Remove air from ET cuff to create small leak.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624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HFOV</a:t>
            </a:r>
          </a:p>
        </p:txBody>
      </p:sp>
      <p:sp useBgFill="1"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3813" cy="4114800"/>
          </a:xfrm>
        </p:spPr>
        <p:txBody>
          <a:bodyPr/>
          <a:lstStyle/>
          <a:p>
            <a:r>
              <a:rPr lang="en-US" altLang="en-US" sz="2800" smtClean="0">
                <a:hlinkClick r:id="rId2"/>
              </a:rPr>
              <a:t>http://www.youtube.com/watch?v=bYyXOrZlN2c</a:t>
            </a:r>
            <a:endParaRPr lang="en-US" altLang="en-US" sz="2800" smtClean="0"/>
          </a:p>
          <a:p>
            <a:r>
              <a:rPr lang="en-US" altLang="en-US" sz="2800" smtClean="0">
                <a:hlinkClick r:id="rId3"/>
              </a:rPr>
              <a:t>http://www.youtube.com/watch?v=p-Y1tZgCuTk</a:t>
            </a:r>
            <a:endParaRPr lang="en-US" altLang="en-US" sz="2800" smtClean="0"/>
          </a:p>
          <a:p>
            <a:r>
              <a:rPr lang="en-US" altLang="en-US" sz="2800" smtClean="0">
                <a:hlinkClick r:id="rId4"/>
              </a:rPr>
              <a:t>http://www.youtube.com/watch?v=T-d35aEc2-k</a:t>
            </a:r>
            <a:endParaRPr lang="en-US" altLang="en-US" sz="2800" smtClean="0"/>
          </a:p>
          <a:p>
            <a:r>
              <a:rPr lang="en-US" altLang="en-US" sz="2800" smtClean="0">
                <a:hlinkClick r:id="rId5"/>
              </a:rPr>
              <a:t>http://www.youtube.com/watch?v=UgaDa4jNYP0</a:t>
            </a:r>
            <a:endParaRPr lang="en-US" altLang="en-US" sz="2800" smtClean="0"/>
          </a:p>
          <a:p>
            <a:r>
              <a:rPr lang="en-US" altLang="en-US" sz="2800" smtClean="0">
                <a:hlinkClick r:id="rId6"/>
              </a:rPr>
              <a:t>http://www.youtube.com/watch?v=BWFHM3gX3JQ</a:t>
            </a:r>
            <a:endParaRPr lang="en-US" altLang="en-US" sz="2800" smtClean="0"/>
          </a:p>
          <a:p>
            <a:endParaRPr lang="en-US" altLang="en-US" sz="2800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latin typeface="+mn-lt"/>
              </a:rPr>
              <a:t>APGAR</a:t>
            </a:r>
          </a:p>
        </p:txBody>
      </p:sp>
      <p:graphicFrame>
        <p:nvGraphicFramePr>
          <p:cNvPr id="234523" name="Group 2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79257041"/>
              </p:ext>
            </p:extLst>
          </p:nvPr>
        </p:nvGraphicFramePr>
        <p:xfrm>
          <a:off x="228600" y="810603"/>
          <a:ext cx="8839200" cy="6047397"/>
        </p:xfrm>
        <a:graphic>
          <a:graphicData uri="http://schemas.openxmlformats.org/drawingml/2006/table">
            <a:tbl>
              <a:tblPr/>
              <a:tblGrid>
                <a:gridCol w="2946400"/>
                <a:gridCol w="2946400"/>
                <a:gridCol w="2946400"/>
              </a:tblGrid>
              <a:tr h="896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depression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 7 - 10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depression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 4 – 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 depression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 0 - 3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Suction mouth &amp; nose.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Assure patent airway.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Monitor vitals.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Immediate treatment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Suction mouth &amp; nose.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Assure patent airway.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 heart rate monitoring.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Tactile stimulation of feet.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HR &lt; 100, bag &amp; mask ventilate.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– 40% 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&amp; observe for 24 hours.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Emergency treatment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Suction mouth &amp; nose.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Assure patent airway.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Continuous heart rate monitoring.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Remove foreign matter from larynx &amp; trachea by suction (ET if needed).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Bag &amp; mask ventilate.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compressions If HR &lt;60 or 60 – 80 without rising on 100% O</a:t>
                      </a:r>
                      <a:r>
                        <a:rPr kumimoji="0" lang="en-US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 to NICU.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Resuscitation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086" y="1295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Ventilation: </a:t>
            </a:r>
            <a:r>
              <a:rPr lang="en-US" altLang="en-US" sz="2400" b="0" i="1" dirty="0" smtClean="0"/>
              <a:t>(T-piece resuscitator)</a:t>
            </a:r>
          </a:p>
          <a:p>
            <a:pPr lvl="1" eaLnBrk="1" hangingPunct="1"/>
            <a:r>
              <a:rPr lang="en-US" altLang="en-US" sz="2000" b="0" dirty="0" smtClean="0"/>
              <a:t>Neonate 40 – 60/min</a:t>
            </a:r>
          </a:p>
          <a:p>
            <a:pPr lvl="1" eaLnBrk="1" hangingPunct="1"/>
            <a:r>
              <a:rPr lang="en-US" altLang="en-US" sz="2000" b="0" dirty="0" smtClean="0"/>
              <a:t>Infant 20/min</a:t>
            </a:r>
          </a:p>
          <a:p>
            <a:pPr lvl="1" eaLnBrk="1" hangingPunct="1"/>
            <a:r>
              <a:rPr lang="en-US" altLang="en-US" sz="2000" b="0" dirty="0" smtClean="0"/>
              <a:t>Child 15 – 20/min</a:t>
            </a:r>
            <a:br>
              <a:rPr lang="en-US" altLang="en-US" sz="2000" b="0" dirty="0" smtClean="0"/>
            </a:br>
            <a:endParaRPr lang="en-US" altLang="en-US" sz="2000" b="0" dirty="0" smtClean="0"/>
          </a:p>
          <a:p>
            <a:pPr eaLnBrk="1" hangingPunct="1"/>
            <a:r>
              <a:rPr lang="en-US" altLang="en-US" sz="2400" dirty="0" smtClean="0"/>
              <a:t>Compressions:</a:t>
            </a:r>
          </a:p>
          <a:p>
            <a:pPr lvl="1" eaLnBrk="1" hangingPunct="1"/>
            <a:r>
              <a:rPr lang="en-US" altLang="en-US" sz="2000" b="0" dirty="0" smtClean="0"/>
              <a:t>Neonate: </a:t>
            </a:r>
            <a:r>
              <a:rPr lang="en-US" altLang="en-US" sz="2000" b="0" baseline="30000" dirty="0" smtClean="0"/>
              <a:t>1</a:t>
            </a:r>
            <a:r>
              <a:rPr lang="en-US" altLang="en-US" sz="2000" b="0" dirty="0" smtClean="0"/>
              <a:t>/</a:t>
            </a:r>
            <a:r>
              <a:rPr lang="en-US" altLang="en-US" sz="2000" b="0" baseline="-25000" dirty="0" smtClean="0"/>
              <a:t>3</a:t>
            </a:r>
            <a:r>
              <a:rPr lang="en-US" altLang="en-US" sz="2000" b="0" dirty="0" smtClean="0"/>
              <a:t> of AP diameter of chest at approximately 120/min, thumbs method preferred, 3:1 compression: ventilation ratio.</a:t>
            </a:r>
          </a:p>
          <a:p>
            <a:pPr lvl="1" eaLnBrk="1" hangingPunct="1"/>
            <a:r>
              <a:rPr lang="en-US" altLang="en-US" sz="2000" b="0" dirty="0" smtClean="0"/>
              <a:t>Infant ¾ - 1 inch at 100 – 120 /min, 2 fingers (thumb method for 2-rescuers), 30:2 for one rescuer, 15:2 for 2 rescuers.</a:t>
            </a:r>
          </a:p>
          <a:p>
            <a:pPr lvl="1" eaLnBrk="1" hangingPunct="1"/>
            <a:r>
              <a:rPr lang="en-US" altLang="en-US" sz="2000" b="0" dirty="0" smtClean="0"/>
              <a:t>Child </a:t>
            </a:r>
            <a:r>
              <a:rPr lang="en-US" altLang="en-US" sz="2000" b="0" baseline="30000" dirty="0"/>
              <a:t>1</a:t>
            </a:r>
            <a:r>
              <a:rPr lang="en-US" altLang="en-US" sz="2000" b="0" dirty="0"/>
              <a:t>/</a:t>
            </a:r>
            <a:r>
              <a:rPr lang="en-US" altLang="en-US" sz="2000" b="0" baseline="-25000" dirty="0"/>
              <a:t>3</a:t>
            </a:r>
            <a:r>
              <a:rPr lang="en-US" altLang="en-US" sz="2000" b="0" dirty="0"/>
              <a:t> of AP diameter of chest </a:t>
            </a:r>
            <a:r>
              <a:rPr lang="en-US" altLang="en-US" sz="2000" b="0" dirty="0" smtClean="0"/>
              <a:t>(1 ½ inches) at 100 – 120/min, palm, </a:t>
            </a:r>
            <a:r>
              <a:rPr lang="en-US" altLang="en-US" sz="2000" b="0" dirty="0"/>
              <a:t>30:2 for one rescuer, 15:2 for 2 rescuers.</a:t>
            </a:r>
            <a:endParaRPr lang="en-US" altLang="en-US" sz="2000" b="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7650"/>
            <a:ext cx="8153400" cy="59055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+mn-lt"/>
              </a:rPr>
              <a:t>Normal Values</a:t>
            </a:r>
          </a:p>
        </p:txBody>
      </p:sp>
      <p:graphicFrame>
        <p:nvGraphicFramePr>
          <p:cNvPr id="2416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08690"/>
              </p:ext>
            </p:extLst>
          </p:nvPr>
        </p:nvGraphicFramePr>
        <p:xfrm>
          <a:off x="457200" y="1066800"/>
          <a:ext cx="8382000" cy="5562601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  <a:gridCol w="2095500"/>
                <a:gridCol w="20955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PRE-TERM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PEDIATRIC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Heart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120 - 160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100 - 140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80 - 120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Respiratory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– 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20 - 40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18 - 30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3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Blood Press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50/30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kg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60/35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kg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65/40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 64-96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Dias 30-62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 89-121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Dias 48-66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36.5 – 37.5</a:t>
                      </a:r>
                      <a:r>
                        <a:rPr lang="en-US" sz="2800" dirty="0" smtClean="0"/>
                        <a:t>° C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axillary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latin typeface="+mn-lt"/>
              </a:rPr>
              <a:t>Blood Gases</a:t>
            </a:r>
          </a:p>
        </p:txBody>
      </p:sp>
      <p:graphicFrame>
        <p:nvGraphicFramePr>
          <p:cNvPr id="239688" name="Group 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40478526"/>
              </p:ext>
            </p:extLst>
          </p:nvPr>
        </p:nvGraphicFramePr>
        <p:xfrm>
          <a:off x="228600" y="2057400"/>
          <a:ext cx="8686800" cy="4251960"/>
        </p:xfrm>
        <a:graphic>
          <a:graphicData uri="http://schemas.openxmlformats.org/drawingml/2006/table">
            <a:tbl>
              <a:tblPr/>
              <a:tblGrid>
                <a:gridCol w="1241425"/>
                <a:gridCol w="1239838"/>
                <a:gridCol w="1241425"/>
                <a:gridCol w="1241425"/>
                <a:gridCol w="1241425"/>
                <a:gridCol w="1239837"/>
                <a:gridCol w="124142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7.30-7.40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7.35-7.45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7.35-7.45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50–60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60-80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22-26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High Flow Nasal Cannula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545387" cy="4114800"/>
          </a:xfrm>
        </p:spPr>
        <p:txBody>
          <a:bodyPr/>
          <a:lstStyle/>
          <a:p>
            <a:r>
              <a:rPr lang="en-US" altLang="en-US" sz="2800" b="0" dirty="0" smtClean="0"/>
              <a:t>Specifically made for oxygen delivery. </a:t>
            </a:r>
          </a:p>
          <a:p>
            <a:r>
              <a:rPr lang="en-US" altLang="en-US" sz="2800" b="0" dirty="0" smtClean="0"/>
              <a:t>High flows may reduce or eliminate entrained room air and decrease inspiratory WOB.</a:t>
            </a:r>
          </a:p>
          <a:p>
            <a:r>
              <a:rPr lang="en-US" altLang="en-US" sz="2800" b="0" dirty="0" smtClean="0"/>
              <a:t>High flows purge end expiratory gas from nasopharynx (deadspace) to provide a ventilatory effect that can accomplish at least 11 – 13% of a patient’s ventilatory work effort (washout of deadspace).</a:t>
            </a:r>
          </a:p>
          <a:p>
            <a:r>
              <a:rPr lang="en-US" altLang="en-US" sz="2800" b="0" dirty="0" smtClean="0"/>
              <a:t>Heats and humidifies the inhaled gases improving lung mechanics, comfort, tolerance and compliance.</a:t>
            </a:r>
          </a:p>
          <a:p>
            <a:endParaRPr lang="en-US" altLang="en-US" sz="4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HFNC &amp; CPAP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6783387" cy="4724400"/>
          </a:xfrm>
        </p:spPr>
        <p:txBody>
          <a:bodyPr/>
          <a:lstStyle/>
          <a:p>
            <a:r>
              <a:rPr lang="en-US" altLang="en-US" sz="2800" b="0" dirty="0" smtClean="0"/>
              <a:t>Tight fitting nasal prongs, closed mouths and high flows may cause </a:t>
            </a:r>
            <a:r>
              <a:rPr lang="en-US" altLang="en-US" sz="2800" dirty="0" smtClean="0">
                <a:solidFill>
                  <a:srgbClr val="FF0000"/>
                </a:solidFill>
              </a:rPr>
              <a:t>undesired</a:t>
            </a:r>
            <a:r>
              <a:rPr lang="en-US" altLang="en-US" sz="2800" b="0" dirty="0" smtClean="0"/>
              <a:t> CPAP.</a:t>
            </a:r>
          </a:p>
          <a:p>
            <a:r>
              <a:rPr lang="en-US" altLang="en-US" b="0" dirty="0" smtClean="0"/>
              <a:t>Prongs should not exceed 50% of internal diameter of nares.</a:t>
            </a:r>
          </a:p>
          <a:p>
            <a:pPr lvl="1"/>
            <a:r>
              <a:rPr lang="en-US" altLang="en-US" sz="2400" b="0" dirty="0" smtClean="0"/>
              <a:t>Not recommended to be used for CPAP.</a:t>
            </a:r>
          </a:p>
          <a:p>
            <a:pPr lvl="1"/>
            <a:r>
              <a:rPr lang="en-US" altLang="en-US" sz="2400" b="0" dirty="0" smtClean="0"/>
              <a:t>Pressure is not being measured or limited.</a:t>
            </a:r>
          </a:p>
          <a:p>
            <a:pPr lvl="1"/>
            <a:r>
              <a:rPr lang="en-US" altLang="en-US" sz="2400" b="0" dirty="0" smtClean="0"/>
              <a:t>Pressures are unpredictable and can be up to as high as 8 cm H</a:t>
            </a:r>
            <a:r>
              <a:rPr lang="en-US" altLang="en-US" sz="2400" b="0" baseline="-25000" dirty="0" smtClean="0"/>
              <a:t>2</a:t>
            </a:r>
            <a:r>
              <a:rPr lang="en-US" altLang="en-US" sz="2400" b="0" dirty="0" smtClean="0"/>
              <a:t>O.</a:t>
            </a:r>
          </a:p>
          <a:p>
            <a:pPr lvl="1"/>
            <a:endParaRPr lang="en-US" altLang="en-US" sz="2400" b="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High Flow Nasal Cannula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543800" cy="4724400"/>
          </a:xfrm>
        </p:spPr>
        <p:txBody>
          <a:bodyPr/>
          <a:lstStyle/>
          <a:p>
            <a:r>
              <a:rPr lang="en-US" altLang="en-US" sz="2800" dirty="0" smtClean="0"/>
              <a:t>Humidifier </a:t>
            </a:r>
          </a:p>
          <a:p>
            <a:pPr lvl="1"/>
            <a:r>
              <a:rPr lang="en-US" altLang="en-US" sz="2400" dirty="0" smtClean="0"/>
              <a:t>Vapotherm </a:t>
            </a:r>
          </a:p>
          <a:p>
            <a:pPr lvl="1"/>
            <a:r>
              <a:rPr lang="en-US" altLang="en-US" sz="2400" dirty="0" smtClean="0"/>
              <a:t>Heated passover humidifier</a:t>
            </a:r>
            <a:endParaRPr lang="en-US" altLang="en-US" sz="1400" dirty="0" smtClean="0"/>
          </a:p>
          <a:p>
            <a:r>
              <a:rPr lang="en-US" altLang="en-US" sz="2800" dirty="0" smtClean="0"/>
              <a:t>Flow rates</a:t>
            </a:r>
          </a:p>
          <a:p>
            <a:pPr lvl="1"/>
            <a:r>
              <a:rPr lang="en-US" altLang="en-US" sz="2400" dirty="0" smtClean="0"/>
              <a:t>Vapotherm – determined by cartridge used</a:t>
            </a:r>
          </a:p>
          <a:p>
            <a:pPr lvl="2"/>
            <a:r>
              <a:rPr lang="en-US" altLang="en-US" sz="1800" dirty="0" smtClean="0"/>
              <a:t>High flow = 5 – 40 L/min</a:t>
            </a:r>
          </a:p>
          <a:p>
            <a:pPr lvl="2"/>
            <a:r>
              <a:rPr lang="en-US" altLang="en-US" sz="1800" dirty="0" smtClean="0"/>
              <a:t>Low flow = 1 – 8 L/min</a:t>
            </a:r>
          </a:p>
          <a:p>
            <a:pPr lvl="1"/>
            <a:r>
              <a:rPr lang="en-US" altLang="en-US" sz="2400" dirty="0" smtClean="0"/>
              <a:t>Passover – determined by practitioner</a:t>
            </a:r>
            <a:endParaRPr lang="en-US" altLang="en-US" sz="1400" dirty="0" smtClean="0"/>
          </a:p>
          <a:p>
            <a:r>
              <a:rPr lang="en-US" altLang="en-US" sz="2800" dirty="0" smtClean="0"/>
              <a:t>Interface</a:t>
            </a:r>
          </a:p>
          <a:p>
            <a:pPr lvl="1"/>
            <a:r>
              <a:rPr lang="en-US" altLang="en-US" sz="2400" dirty="0" smtClean="0"/>
              <a:t>Nasal Cannula</a:t>
            </a:r>
          </a:p>
          <a:p>
            <a:pPr lvl="2"/>
            <a:r>
              <a:rPr lang="en-US" altLang="en-US" sz="2000" dirty="0" smtClean="0"/>
              <a:t>6 sizes: Premature, Neonatal, Infant, Intermediate Infant, Pediatric, and Adult</a:t>
            </a:r>
          </a:p>
          <a:p>
            <a:pPr lvl="1"/>
            <a:r>
              <a:rPr lang="en-US" altLang="en-US" sz="2400" dirty="0" smtClean="0"/>
              <a:t>Securing device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5532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 smtClean="0"/>
              <a:t>MODULE D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i="1" dirty="0" smtClean="0"/>
              <a:t>Resources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7315200" cy="4343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Reading Pilbeam:  Chapter 22</a:t>
            </a:r>
          </a:p>
          <a:p>
            <a:pPr eaLnBrk="1" hangingPunct="1"/>
            <a:r>
              <a:rPr lang="en-US" altLang="en-US" sz="3600" dirty="0" smtClean="0"/>
              <a:t>DVD:  HFOV</a:t>
            </a:r>
          </a:p>
          <a:p>
            <a:pPr eaLnBrk="1" hangingPunct="1"/>
            <a:endParaRPr lang="en-US" altLang="en-US" sz="36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CPAP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Rationale:</a:t>
            </a:r>
          </a:p>
          <a:p>
            <a:pPr lvl="1" eaLnBrk="1" hangingPunct="1"/>
            <a:r>
              <a:rPr lang="en-US" altLang="en-US" sz="2400" b="0" dirty="0" smtClean="0"/>
              <a:t>Increase FRC.</a:t>
            </a:r>
          </a:p>
          <a:p>
            <a:pPr lvl="2" eaLnBrk="1" hangingPunct="1"/>
            <a:r>
              <a:rPr lang="en-US" altLang="en-US" sz="2400" b="0" dirty="0" smtClean="0"/>
              <a:t>Lung expansion beyond 6</a:t>
            </a:r>
            <a:r>
              <a:rPr lang="en-US" altLang="en-US" sz="2400" b="0" baseline="30000" dirty="0" smtClean="0"/>
              <a:t>th</a:t>
            </a:r>
            <a:r>
              <a:rPr lang="en-US" altLang="en-US" sz="2400" b="0" dirty="0" smtClean="0"/>
              <a:t> rib anterior.</a:t>
            </a:r>
          </a:p>
          <a:p>
            <a:pPr lvl="2" eaLnBrk="1" hangingPunct="1"/>
            <a:r>
              <a:rPr lang="en-US" altLang="en-US" sz="2400" b="0" dirty="0" smtClean="0"/>
              <a:t>Recruit collapsed and poorly ventilated alveoli.</a:t>
            </a:r>
          </a:p>
          <a:p>
            <a:pPr lvl="1" eaLnBrk="1" hangingPunct="1"/>
            <a:r>
              <a:rPr lang="en-US" altLang="en-US" sz="2400" b="0" dirty="0" smtClean="0"/>
              <a:t>Decrease VQ mismatch (shunting).</a:t>
            </a:r>
          </a:p>
          <a:p>
            <a:pPr lvl="1" eaLnBrk="1" hangingPunct="1"/>
            <a:r>
              <a:rPr lang="en-US" altLang="en-US" sz="2400" b="0" dirty="0" smtClean="0"/>
              <a:t>Improve oxygenation.</a:t>
            </a:r>
          </a:p>
          <a:p>
            <a:pPr lvl="1" eaLnBrk="1" hangingPunct="1"/>
            <a:r>
              <a:rPr lang="en-US" altLang="en-US" sz="2400" b="0" dirty="0" smtClean="0"/>
              <a:t>May reduce apnea episodes (reflex stimulation).</a:t>
            </a:r>
          </a:p>
          <a:p>
            <a:pPr lvl="1" eaLnBrk="1" hangingPunct="1"/>
            <a:r>
              <a:rPr lang="en-US" altLang="en-US" sz="2400" b="0" dirty="0" smtClean="0"/>
              <a:t>Decrease work of breathing.</a:t>
            </a:r>
          </a:p>
          <a:p>
            <a:pPr lvl="2" eaLnBrk="1" hangingPunct="1"/>
            <a:r>
              <a:rPr lang="en-US" altLang="en-US" sz="2400" b="0" dirty="0" smtClean="0"/>
              <a:t>Improve compliance.</a:t>
            </a:r>
          </a:p>
          <a:p>
            <a:pPr lvl="2" eaLnBrk="1" hangingPunct="1"/>
            <a:r>
              <a:rPr lang="en-US" altLang="en-US" sz="2400" b="0" dirty="0" smtClean="0"/>
              <a:t>Dilates airways and decreases inspiratory resistance.</a:t>
            </a:r>
          </a:p>
          <a:p>
            <a:pPr lvl="2" eaLnBrk="1" hangingPunct="1"/>
            <a:r>
              <a:rPr lang="en-US" altLang="en-US" sz="2400" b="0" dirty="0" smtClean="0"/>
              <a:t>Increase volumes and decrease rates.</a:t>
            </a:r>
          </a:p>
          <a:p>
            <a:pPr lvl="2" eaLnBrk="1" hangingPunct="1"/>
            <a:endParaRPr lang="en-US" altLang="en-US" sz="2400" b="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Indications for CPAP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dirty="0" smtClean="0"/>
              <a:t>Spontaneously breathing infant with respiratory distress at birth.</a:t>
            </a:r>
          </a:p>
          <a:p>
            <a:r>
              <a:rPr lang="en-US" altLang="en-US" b="0" dirty="0" smtClean="0"/>
              <a:t>Atelectasis, pulmonary edema or hemorrhage.</a:t>
            </a:r>
          </a:p>
          <a:p>
            <a:r>
              <a:rPr lang="en-US" altLang="en-US" b="0" dirty="0" smtClean="0"/>
              <a:t>Apnea of prematurity.</a:t>
            </a:r>
          </a:p>
          <a:p>
            <a:r>
              <a:rPr lang="en-US" altLang="en-US" b="0" dirty="0" smtClean="0"/>
              <a:t>Early/post </a:t>
            </a:r>
            <a:r>
              <a:rPr lang="en-US" altLang="en-US" b="0" dirty="0" err="1" smtClean="0"/>
              <a:t>extubation</a:t>
            </a:r>
            <a:r>
              <a:rPr lang="en-US" altLang="en-US" b="0" dirty="0" smtClean="0"/>
              <a:t> (</a:t>
            </a:r>
            <a:r>
              <a:rPr lang="en-US" altLang="en-US" dirty="0" smtClean="0">
                <a:solidFill>
                  <a:srgbClr val="FF0000"/>
                </a:solidFill>
              </a:rPr>
              <a:t>I</a:t>
            </a:r>
            <a:r>
              <a:rPr lang="en-US" altLang="en-US" b="0" dirty="0" smtClean="0"/>
              <a:t>ntubation, </a:t>
            </a:r>
            <a:r>
              <a:rPr lang="en-US" altLang="en-US" dirty="0" err="1" smtClean="0">
                <a:solidFill>
                  <a:srgbClr val="FF0000"/>
                </a:solidFill>
              </a:rPr>
              <a:t>SUR</a:t>
            </a:r>
            <a:r>
              <a:rPr lang="en-US" altLang="en-US" b="0" dirty="0" err="1" smtClean="0"/>
              <a:t>factant</a:t>
            </a:r>
            <a:r>
              <a:rPr lang="en-US" altLang="en-US" b="0" dirty="0" smtClean="0"/>
              <a:t>, </a:t>
            </a:r>
            <a:r>
              <a:rPr lang="en-US" altLang="en-US" dirty="0" err="1" smtClean="0">
                <a:solidFill>
                  <a:srgbClr val="FF0000"/>
                </a:solidFill>
              </a:rPr>
              <a:t>E</a:t>
            </a:r>
            <a:r>
              <a:rPr lang="en-US" altLang="en-US" b="0" dirty="0" err="1" smtClean="0"/>
              <a:t>xtubation</a:t>
            </a:r>
            <a:r>
              <a:rPr lang="en-US" altLang="en-US" b="0" dirty="0" smtClean="0"/>
              <a:t>).</a:t>
            </a:r>
          </a:p>
          <a:p>
            <a:r>
              <a:rPr lang="en-US" altLang="en-US" b="0" dirty="0" err="1" smtClean="0"/>
              <a:t>Tracheomalacia</a:t>
            </a:r>
            <a:r>
              <a:rPr lang="en-US" altLang="en-US" b="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Contraindications for CPAP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dirty="0" smtClean="0"/>
              <a:t>Respiratory failure with elevated CO</a:t>
            </a:r>
            <a:r>
              <a:rPr lang="en-US" altLang="en-US" b="0" baseline="-25000" dirty="0" smtClean="0"/>
              <a:t>2</a:t>
            </a:r>
            <a:r>
              <a:rPr lang="en-US" altLang="en-US" b="0" dirty="0" smtClean="0"/>
              <a:t>.</a:t>
            </a:r>
          </a:p>
          <a:p>
            <a:r>
              <a:rPr lang="en-US" altLang="en-US" b="0" dirty="0" smtClean="0"/>
              <a:t>Profound apnea.</a:t>
            </a:r>
          </a:p>
          <a:p>
            <a:r>
              <a:rPr lang="en-US" altLang="en-US" b="0" dirty="0" smtClean="0"/>
              <a:t>Upper airway abnormalities (</a:t>
            </a:r>
            <a:r>
              <a:rPr lang="en-US" altLang="en-US" b="0" dirty="0" err="1" smtClean="0"/>
              <a:t>choanal</a:t>
            </a:r>
            <a:r>
              <a:rPr lang="en-US" altLang="en-US" b="0" dirty="0" smtClean="0"/>
              <a:t> atresia, cleft palate).</a:t>
            </a:r>
          </a:p>
          <a:p>
            <a:r>
              <a:rPr lang="en-US" altLang="en-US" b="0" dirty="0" err="1" smtClean="0"/>
              <a:t>Tracheoesophageal</a:t>
            </a:r>
            <a:r>
              <a:rPr lang="en-US" altLang="en-US" b="0" dirty="0" smtClean="0"/>
              <a:t> fistula.</a:t>
            </a:r>
          </a:p>
          <a:p>
            <a:r>
              <a:rPr lang="en-US" altLang="en-US" b="0" dirty="0" smtClean="0"/>
              <a:t>Diaphragmatic hernia.</a:t>
            </a:r>
          </a:p>
          <a:p>
            <a:r>
              <a:rPr lang="en-US" altLang="en-US" b="0" dirty="0" smtClean="0"/>
              <a:t>Severe cardiac instability.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Complications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sz="2800" b="0" dirty="0" smtClean="0"/>
              <a:t>Increased work of breathing.</a:t>
            </a:r>
          </a:p>
          <a:p>
            <a:pPr eaLnBrk="1" hangingPunct="1"/>
            <a:r>
              <a:rPr lang="en-US" altLang="en-US" sz="2800" b="0" dirty="0" smtClean="0"/>
              <a:t>Respiratory failure.</a:t>
            </a:r>
          </a:p>
          <a:p>
            <a:pPr eaLnBrk="1" hangingPunct="1"/>
            <a:r>
              <a:rPr lang="en-US" altLang="en-US" sz="2800" b="0" dirty="0" smtClean="0"/>
              <a:t>Pneumothorax.</a:t>
            </a:r>
          </a:p>
          <a:p>
            <a:pPr eaLnBrk="1" hangingPunct="1"/>
            <a:r>
              <a:rPr lang="en-US" altLang="en-US" sz="2800" b="0" dirty="0" smtClean="0"/>
              <a:t>Changes in cerebral blood flow.</a:t>
            </a:r>
          </a:p>
          <a:p>
            <a:pPr eaLnBrk="1" hangingPunct="1"/>
            <a:r>
              <a:rPr lang="en-US" altLang="en-US" sz="2800" b="0" dirty="0" smtClean="0"/>
              <a:t>CPAP Belly (</a:t>
            </a:r>
            <a:r>
              <a:rPr lang="en-US" altLang="en-US" sz="2400" b="0" dirty="0" smtClean="0"/>
              <a:t>Stomach distension).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0" dirty="0" smtClean="0"/>
              <a:t>Consider use of </a:t>
            </a:r>
            <a:r>
              <a:rPr lang="en-US" altLang="en-US" sz="2400" dirty="0" err="1" smtClean="0"/>
              <a:t>oro</a:t>
            </a:r>
            <a:r>
              <a:rPr lang="en-US" altLang="en-US" sz="2400" b="0" dirty="0" smtClean="0"/>
              <a:t>-gastric tube.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0" dirty="0" smtClean="0"/>
              <a:t>Calm infant – consider pacifier.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0" dirty="0" smtClean="0"/>
              <a:t>Decrease CPAP pressure if possible.</a:t>
            </a:r>
          </a:p>
          <a:p>
            <a:pPr eaLnBrk="1" hangingPunct="1"/>
            <a:r>
              <a:rPr lang="en-US" altLang="en-US" sz="2800" b="0" dirty="0" smtClean="0"/>
              <a:t>Skin breakdown noted.</a:t>
            </a:r>
          </a:p>
          <a:p>
            <a:pPr lvl="1" eaLnBrk="1" hangingPunct="1"/>
            <a:r>
              <a:rPr lang="en-US" altLang="en-US" sz="2400" b="0" dirty="0" smtClean="0"/>
              <a:t>Change interface.</a:t>
            </a:r>
          </a:p>
          <a:p>
            <a:pPr lvl="1" eaLnBrk="1" hangingPunct="1"/>
            <a:r>
              <a:rPr lang="en-US" altLang="en-US" sz="2400" b="0" dirty="0" smtClean="0"/>
              <a:t>Loosen straps.</a:t>
            </a:r>
          </a:p>
          <a:p>
            <a:pPr lvl="1" eaLnBrk="1" hangingPunct="1"/>
            <a:r>
              <a:rPr lang="en-US" altLang="en-US" sz="2400" b="0" dirty="0" smtClean="0"/>
              <a:t>Correct tubing position.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Limitations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system will not hold pressure.</a:t>
            </a:r>
          </a:p>
          <a:p>
            <a:pPr lvl="1" eaLnBrk="1" hangingPunct="1"/>
            <a:r>
              <a:rPr lang="en-US" altLang="en-US" b="0" dirty="0" smtClean="0"/>
              <a:t>Mask or nasal prong leak.</a:t>
            </a:r>
          </a:p>
          <a:p>
            <a:pPr lvl="1" eaLnBrk="1" hangingPunct="1"/>
            <a:r>
              <a:rPr lang="en-US" altLang="en-US" b="0" dirty="0" smtClean="0"/>
              <a:t>Circuit leak.</a:t>
            </a:r>
          </a:p>
          <a:p>
            <a:pPr lvl="1" eaLnBrk="1" hangingPunct="1"/>
            <a:r>
              <a:rPr lang="en-US" altLang="en-US" b="0" dirty="0" smtClean="0"/>
              <a:t>Mouth leak (use chin strap or pacifier).</a:t>
            </a:r>
          </a:p>
          <a:p>
            <a:pPr eaLnBrk="1" hangingPunct="1"/>
            <a:endParaRPr lang="en-US" altLang="en-US" sz="4400" dirty="0" smtClean="0"/>
          </a:p>
          <a:p>
            <a:pPr lvl="1" eaLnBrk="1" hangingPunct="1"/>
            <a:endParaRPr lang="en-US" altLang="en-US" sz="4000" b="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Ideal CPAP System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4724400"/>
          </a:xfrm>
        </p:spPr>
        <p:txBody>
          <a:bodyPr/>
          <a:lstStyle/>
          <a:p>
            <a:r>
              <a:rPr lang="en-US" altLang="en-US" b="0" dirty="0" smtClean="0"/>
              <a:t>Simple.</a:t>
            </a:r>
          </a:p>
          <a:p>
            <a:r>
              <a:rPr lang="en-US" altLang="en-US" b="0" dirty="0" smtClean="0"/>
              <a:t>Constant, stable pressure.</a:t>
            </a:r>
          </a:p>
          <a:p>
            <a:r>
              <a:rPr lang="en-US" altLang="en-US" b="0" dirty="0" smtClean="0"/>
              <a:t>Low work of breathing.</a:t>
            </a:r>
          </a:p>
          <a:p>
            <a:r>
              <a:rPr lang="en-US" altLang="en-US" b="0" dirty="0" smtClean="0"/>
              <a:t>Humidification.</a:t>
            </a:r>
          </a:p>
          <a:p>
            <a:r>
              <a:rPr lang="en-US" altLang="en-US" b="0" dirty="0" smtClean="0"/>
              <a:t>Comfortable interface.</a:t>
            </a:r>
          </a:p>
          <a:p>
            <a:pPr lvl="1"/>
            <a:r>
              <a:rPr lang="en-US" altLang="en-US" b="0" dirty="0" smtClean="0"/>
              <a:t>Soft, silicone prongs and masks.</a:t>
            </a:r>
          </a:p>
          <a:p>
            <a:pPr lvl="1"/>
            <a:r>
              <a:rPr lang="en-US" altLang="en-US" b="0" dirty="0" smtClean="0"/>
              <a:t>Flared prongs that don’t need excessive pressure to seal.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CPAP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Infant </a:t>
            </a:r>
            <a:r>
              <a:rPr lang="en-US" altLang="en-US" dirty="0" smtClean="0"/>
              <a:t>Flow System</a:t>
            </a:r>
          </a:p>
          <a:p>
            <a:endParaRPr lang="en-US" altLang="en-US" dirty="0"/>
          </a:p>
          <a:p>
            <a:r>
              <a:rPr lang="en-US" altLang="en-US" dirty="0" smtClean="0"/>
              <a:t>Bubble CPAP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HFNC &amp; CPAP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6783387" cy="4724400"/>
          </a:xfrm>
        </p:spPr>
        <p:txBody>
          <a:bodyPr/>
          <a:lstStyle/>
          <a:p>
            <a:r>
              <a:rPr lang="en-US" altLang="en-US" sz="2800" b="0" dirty="0" smtClean="0"/>
              <a:t>Tight fitting nasal prongs, closed mouths and high flows may cause </a:t>
            </a:r>
            <a:r>
              <a:rPr lang="en-US" altLang="en-US" sz="2800" dirty="0" smtClean="0">
                <a:solidFill>
                  <a:srgbClr val="FF0000"/>
                </a:solidFill>
              </a:rPr>
              <a:t>unwanted</a:t>
            </a:r>
            <a:r>
              <a:rPr lang="en-US" altLang="en-US" sz="2800" b="0" dirty="0" smtClean="0"/>
              <a:t> CPAP</a:t>
            </a:r>
          </a:p>
          <a:p>
            <a:r>
              <a:rPr lang="en-US" altLang="en-US" b="0" dirty="0" smtClean="0"/>
              <a:t>Prongs should not exceed 50% of internal diameter of nares</a:t>
            </a:r>
          </a:p>
          <a:p>
            <a:pPr lvl="1"/>
            <a:r>
              <a:rPr lang="en-US" altLang="en-US" sz="2400" b="0" dirty="0" smtClean="0">
                <a:solidFill>
                  <a:srgbClr val="FF0000"/>
                </a:solidFill>
              </a:rPr>
              <a:t>Not recommended to be used for CPAP</a:t>
            </a:r>
          </a:p>
          <a:p>
            <a:pPr lvl="1"/>
            <a:r>
              <a:rPr lang="en-US" altLang="en-US" sz="2400" b="0" dirty="0" smtClean="0"/>
              <a:t>Pressure is not being measured or limited</a:t>
            </a:r>
          </a:p>
          <a:p>
            <a:pPr lvl="1"/>
            <a:r>
              <a:rPr lang="en-US" altLang="en-US" sz="2400" b="0" dirty="0" smtClean="0"/>
              <a:t>Pressures are unpredictable and can be up to as high as 8 cm H</a:t>
            </a:r>
            <a:r>
              <a:rPr lang="en-US" altLang="en-US" sz="2400" b="0" baseline="-25000" dirty="0" smtClean="0"/>
              <a:t>2</a:t>
            </a:r>
            <a:r>
              <a:rPr lang="en-US" altLang="en-US" sz="2400" b="0" dirty="0" smtClean="0"/>
              <a:t>O</a:t>
            </a:r>
          </a:p>
          <a:p>
            <a:pPr lvl="1"/>
            <a:endParaRPr lang="en-US" altLang="en-US" sz="2400" b="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6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+mn-lt"/>
              </a:rPr>
              <a:t>INFANT FLOW SYSTEM</a:t>
            </a:r>
          </a:p>
        </p:txBody>
      </p:sp>
    </p:spTree>
    <p:extLst>
      <p:ext uri="{BB962C8B-B14F-4D97-AF65-F5344CB8AC3E}">
        <p14:creationId xmlns:p14="http://schemas.microsoft.com/office/powerpoint/2010/main" val="36782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7724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Fluidic Flip Action:</a:t>
            </a:r>
          </a:p>
          <a:p>
            <a:pPr>
              <a:defRPr/>
            </a:pPr>
            <a:r>
              <a:rPr lang="en-US" sz="3200" b="0" dirty="0" smtClean="0"/>
              <a:t>Special nasal piece used fluidics to deliver flow.</a:t>
            </a:r>
          </a:p>
          <a:p>
            <a:pPr>
              <a:defRPr/>
            </a:pPr>
            <a:r>
              <a:rPr lang="en-US" sz="3200" b="0" dirty="0" smtClean="0"/>
              <a:t>Decreases work of breathing by up to 75% over traditional constant flow CPAP systems.</a:t>
            </a:r>
          </a:p>
          <a:p>
            <a:pPr lvl="1">
              <a:defRPr/>
            </a:pPr>
            <a:r>
              <a:rPr lang="en-US" sz="2800" b="0" dirty="0" smtClean="0"/>
              <a:t>During inspiration flow is directed towards the patient.</a:t>
            </a:r>
          </a:p>
          <a:p>
            <a:pPr lvl="1">
              <a:defRPr/>
            </a:pPr>
            <a:r>
              <a:rPr lang="en-US" sz="2800" b="0" dirty="0" smtClean="0"/>
              <a:t>During exhalation flow is directed away from the patient.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3421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200150"/>
          </a:xfrm>
        </p:spPr>
        <p:txBody>
          <a:bodyPr/>
          <a:lstStyle/>
          <a:p>
            <a:r>
              <a:rPr lang="en-US" altLang="en-US" sz="4000" dirty="0" smtClean="0"/>
              <a:t>AARC Clinical Practice Guidelines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5105400"/>
          </a:xfrm>
        </p:spPr>
        <p:txBody>
          <a:bodyPr/>
          <a:lstStyle/>
          <a:p>
            <a:r>
              <a:rPr lang="en-US" altLang="en-US" sz="1800" b="0" dirty="0" smtClean="0"/>
              <a:t>Evidence-based clinical practice guideline: Inhaled nitric oxide for neonates with acute hypoxic respiratory failure (2010). </a:t>
            </a:r>
          </a:p>
          <a:p>
            <a:pPr lvl="4"/>
            <a:endParaRPr lang="en-US" altLang="en-US" sz="600" b="0" dirty="0" smtClean="0"/>
          </a:p>
          <a:p>
            <a:r>
              <a:rPr lang="en-US" altLang="en-US" sz="1800" b="0" dirty="0" smtClean="0"/>
              <a:t>Surfactant replacement therapy (2013).</a:t>
            </a:r>
          </a:p>
          <a:p>
            <a:pPr lvl="4"/>
            <a:endParaRPr lang="en-US" altLang="en-US" sz="600" b="0" dirty="0" smtClean="0"/>
          </a:p>
          <a:p>
            <a:r>
              <a:rPr lang="en-US" altLang="en-US" sz="1800" b="0" dirty="0" smtClean="0"/>
              <a:t>Humidification during invasive and non invasive mechanical ventilation (2012).</a:t>
            </a:r>
          </a:p>
          <a:p>
            <a:pPr lvl="4"/>
            <a:endParaRPr lang="en-US" altLang="en-US" sz="600" b="0" dirty="0" smtClean="0"/>
          </a:p>
          <a:p>
            <a:r>
              <a:rPr lang="en-US" altLang="en-US" sz="1800" b="0" dirty="0" smtClean="0"/>
              <a:t>Transcutaneous blood gas monitoring for neonatal and pediatric patients (2012).</a:t>
            </a:r>
          </a:p>
          <a:p>
            <a:pPr lvl="4"/>
            <a:endParaRPr lang="en-US" altLang="en-US" sz="600" b="0" dirty="0" smtClean="0"/>
          </a:p>
          <a:p>
            <a:r>
              <a:rPr lang="en-US" altLang="en-US" sz="1800" b="0" dirty="0" smtClean="0"/>
              <a:t>Capnography/capnometry during mechanical ventilation (2011).</a:t>
            </a:r>
          </a:p>
          <a:p>
            <a:pPr lvl="4"/>
            <a:endParaRPr lang="en-US" altLang="en-US" sz="600" b="0" dirty="0" smtClean="0"/>
          </a:p>
          <a:p>
            <a:r>
              <a:rPr lang="en-US" altLang="en-US" sz="1800" b="0" dirty="0" smtClean="0"/>
              <a:t>Endotracheal suctioning of mechanically ventilated patients with artificial airways (2010).</a:t>
            </a:r>
          </a:p>
          <a:p>
            <a:pPr lvl="4"/>
            <a:endParaRPr lang="en-US" altLang="en-US" sz="600" b="0" dirty="0" smtClean="0"/>
          </a:p>
          <a:p>
            <a:r>
              <a:rPr lang="en-US" altLang="en-US" sz="1800" b="0" dirty="0" smtClean="0"/>
              <a:t> Application of continuous positive airway pressure to neonates via nasal prongs, or nasopharyngeal tube, or nasal mask (2004).</a:t>
            </a:r>
          </a:p>
          <a:p>
            <a:pPr lvl="4"/>
            <a:endParaRPr lang="en-US" altLang="en-US" sz="600" b="0" dirty="0" smtClean="0"/>
          </a:p>
          <a:p>
            <a:r>
              <a:rPr lang="en-US" altLang="en-US" sz="1800" b="0" dirty="0" smtClean="0"/>
              <a:t>Capillary blood gas sampling for neonatal and pediatric patients (2001).</a:t>
            </a:r>
          </a:p>
          <a:p>
            <a:endParaRPr lang="en-US" altLang="en-US" sz="1800" b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Infant Flow CPAP: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362200"/>
            <a:ext cx="7772400" cy="3429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Infant Flow CPAP Video :</a:t>
            </a:r>
          </a:p>
          <a:p>
            <a:pPr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>
                <a:hlinkClick r:id="rId3"/>
              </a:rPr>
              <a:t>http://www.youtube.com/watch?v=1TwC2d-cXg8</a:t>
            </a:r>
            <a:endParaRPr lang="en-US" altLang="en-US" dirty="0" smtClean="0"/>
          </a:p>
          <a:p>
            <a:pPr eaLnBrk="1" hangingPunct="1"/>
            <a:endParaRPr lang="en-US" altLang="en-US" sz="4400" dirty="0" smtClean="0"/>
          </a:p>
          <a:p>
            <a:pPr eaLnBrk="1" hangingPunct="1"/>
            <a:endParaRPr lang="en-US" alt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3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Setting up the equipment.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5200" cy="4114800"/>
          </a:xfrm>
        </p:spPr>
        <p:txBody>
          <a:bodyPr/>
          <a:lstStyle/>
          <a:p>
            <a:pPr lvl="1"/>
            <a:r>
              <a:rPr lang="en-US" altLang="en-US" b="0" dirty="0" smtClean="0"/>
              <a:t>Connect power cords to electric outlets.</a:t>
            </a:r>
            <a:endParaRPr lang="en-US" altLang="en-US" sz="4000" b="0" dirty="0" smtClean="0"/>
          </a:p>
          <a:p>
            <a:pPr lvl="1"/>
            <a:r>
              <a:rPr lang="en-US" altLang="en-US" b="0" dirty="0" smtClean="0"/>
              <a:t>Connect air &amp; oxygen hosed to gas sources.</a:t>
            </a:r>
            <a:endParaRPr lang="en-US" altLang="en-US" sz="2000" b="0" dirty="0" smtClean="0"/>
          </a:p>
          <a:p>
            <a:pPr lvl="1"/>
            <a:r>
              <a:rPr lang="en-US" altLang="en-US" b="0" dirty="0" smtClean="0"/>
              <a:t>Connect generator to the patient circuit</a:t>
            </a:r>
            <a:r>
              <a:rPr lang="en-US" altLang="en-US" b="0" dirty="0"/>
              <a:t>.</a:t>
            </a:r>
            <a:endParaRPr lang="en-US" altLang="en-US" sz="4000" b="0" dirty="0" smtClean="0"/>
          </a:p>
          <a:p>
            <a:pPr lvl="1"/>
            <a:r>
              <a:rPr lang="en-US" altLang="en-US" b="0" dirty="0" smtClean="0"/>
              <a:t>Connect the filter to the generator gas outlet.</a:t>
            </a:r>
            <a:endParaRPr lang="en-US" altLang="en-US" sz="4000" b="0" dirty="0" smtClean="0"/>
          </a:p>
          <a:p>
            <a:pPr lvl="1"/>
            <a:r>
              <a:rPr lang="en-US" altLang="en-US" b="0" dirty="0" smtClean="0"/>
              <a:t>Connect patient circuit to Infant Flow System.</a:t>
            </a:r>
            <a:endParaRPr lang="en-US" altLang="en-US" sz="4000" b="0" dirty="0" smtClean="0"/>
          </a:p>
        </p:txBody>
      </p:sp>
    </p:spTree>
    <p:extLst>
      <p:ext uri="{BB962C8B-B14F-4D97-AF65-F5344CB8AC3E}">
        <p14:creationId xmlns:p14="http://schemas.microsoft.com/office/powerpoint/2010/main" val="40635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4800"/>
            <a:ext cx="7772400" cy="62484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sz="3600" dirty="0" smtClean="0"/>
              <a:t>SELECT THE PRONGS OR MASK</a:t>
            </a:r>
          </a:p>
          <a:p>
            <a:pPr lvl="1">
              <a:defRPr/>
            </a:pPr>
            <a:r>
              <a:rPr lang="en-US" sz="2800" b="0" dirty="0" smtClean="0"/>
              <a:t>Select appropriate size mask or nasal prongs using </a:t>
            </a:r>
            <a:r>
              <a:rPr lang="en-US" sz="2800" dirty="0" smtClean="0"/>
              <a:t>Nose Guide </a:t>
            </a:r>
            <a:r>
              <a:rPr lang="en-US" sz="2800" b="0" dirty="0" smtClean="0"/>
              <a:t>and attach it to the generator. </a:t>
            </a:r>
            <a:endParaRPr lang="en-US" sz="3600" b="0" dirty="0" smtClean="0"/>
          </a:p>
          <a:p>
            <a:pPr lvl="2">
              <a:defRPr/>
            </a:pPr>
            <a:r>
              <a:rPr lang="en-US" sz="2400" b="0" dirty="0" smtClean="0"/>
              <a:t>Black dots are infant nares size.</a:t>
            </a:r>
            <a:endParaRPr lang="en-US" sz="3200" b="0" dirty="0" smtClean="0"/>
          </a:p>
          <a:p>
            <a:pPr lvl="2">
              <a:defRPr/>
            </a:pPr>
            <a:r>
              <a:rPr lang="en-US" sz="2400" b="0" dirty="0" smtClean="0"/>
              <a:t>Clear circles are prong size.</a:t>
            </a:r>
            <a:endParaRPr lang="en-US" sz="3200" b="0" dirty="0" smtClean="0"/>
          </a:p>
          <a:p>
            <a:pPr lvl="2">
              <a:defRPr/>
            </a:pPr>
            <a:r>
              <a:rPr lang="en-US" sz="2400" b="0" dirty="0" smtClean="0"/>
              <a:t>Use the largest size that will fit the nares.</a:t>
            </a:r>
          </a:p>
          <a:p>
            <a:pPr marL="457200" lvl="1" indent="0">
              <a:buFontTx/>
              <a:buNone/>
              <a:defRPr/>
            </a:pPr>
            <a:r>
              <a:rPr lang="en-US" sz="3600" dirty="0" smtClean="0"/>
              <a:t>SELECT THE BONNET</a:t>
            </a:r>
          </a:p>
          <a:p>
            <a:pPr lvl="1">
              <a:defRPr/>
            </a:pPr>
            <a:r>
              <a:rPr lang="en-US" sz="2800" b="0" dirty="0" smtClean="0"/>
              <a:t>Select proper size headgear by measuring head circumference and using </a:t>
            </a:r>
            <a:r>
              <a:rPr lang="en-US" sz="2800" dirty="0" smtClean="0"/>
              <a:t>Bonnet Size Guide.</a:t>
            </a:r>
          </a:p>
        </p:txBody>
      </p:sp>
    </p:spTree>
    <p:extLst>
      <p:ext uri="{BB962C8B-B14F-4D97-AF65-F5344CB8AC3E}">
        <p14:creationId xmlns:p14="http://schemas.microsoft.com/office/powerpoint/2010/main" val="38399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81000"/>
            <a:ext cx="7772400" cy="41148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dirty="0" smtClean="0"/>
              <a:t>SECURE THE GENERATOR</a:t>
            </a:r>
          </a:p>
          <a:p>
            <a:pPr lvl="1">
              <a:defRPr/>
            </a:pPr>
            <a:r>
              <a:rPr lang="en-US" b="0" dirty="0" smtClean="0"/>
              <a:t>Secure the generator on top of the bonnet using the Velcro tie.</a:t>
            </a:r>
          </a:p>
          <a:p>
            <a:pPr lvl="1">
              <a:defRPr/>
            </a:pPr>
            <a:r>
              <a:rPr lang="en-US" b="0" dirty="0" smtClean="0"/>
              <a:t>Weave generator straps through bonnet buttonholes starting inside the bonnet with the lowest color-coded buttonhole.</a:t>
            </a:r>
            <a:endParaRPr lang="en-US" sz="4000" b="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Attach equipment to the patient: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4953000"/>
          </a:xfrm>
        </p:spPr>
        <p:txBody>
          <a:bodyPr/>
          <a:lstStyle/>
          <a:p>
            <a:pPr lvl="1"/>
            <a:r>
              <a:rPr lang="en-US" altLang="en-US" sz="2800" b="0" dirty="0" smtClean="0"/>
              <a:t>Turn on the Infant flow system and compressor.</a:t>
            </a:r>
          </a:p>
          <a:p>
            <a:pPr lvl="1"/>
            <a:r>
              <a:rPr lang="en-US" altLang="en-US" sz="2800" b="0" dirty="0" smtClean="0"/>
              <a:t>CHECK FOR LEAKS.</a:t>
            </a:r>
          </a:p>
          <a:p>
            <a:pPr lvl="2"/>
            <a:r>
              <a:rPr lang="en-US" altLang="en-US" sz="2400" b="0" dirty="0" smtClean="0"/>
              <a:t>Set the flow to 8L/min and the F</a:t>
            </a:r>
            <a:r>
              <a:rPr lang="en-US" altLang="en-US" sz="2000" b="0" dirty="0" smtClean="0"/>
              <a:t>i</a:t>
            </a:r>
            <a:r>
              <a:rPr lang="en-US" altLang="en-US" sz="1800" b="0" dirty="0" smtClean="0"/>
              <a:t>O</a:t>
            </a:r>
            <a:r>
              <a:rPr lang="en-US" altLang="en-US" sz="1800" b="0" baseline="-25000" dirty="0" smtClean="0"/>
              <a:t>2</a:t>
            </a:r>
            <a:r>
              <a:rPr lang="en-US" altLang="en-US" sz="2400" b="0" dirty="0" smtClean="0"/>
              <a:t> to 0.21.</a:t>
            </a:r>
          </a:p>
          <a:p>
            <a:pPr lvl="2"/>
            <a:r>
              <a:rPr lang="en-US" altLang="en-US" sz="2400" b="0" dirty="0" smtClean="0"/>
              <a:t>Occlude the prongs and the CPAP should read 5 cm H</a:t>
            </a:r>
            <a:r>
              <a:rPr lang="en-US" altLang="en-US" sz="2400" b="0" baseline="-25000" dirty="0" smtClean="0"/>
              <a:t>2</a:t>
            </a:r>
            <a:r>
              <a:rPr lang="en-US" altLang="en-US" sz="2400" b="0" dirty="0" smtClean="0"/>
              <a:t>O.  If not – check for leaks.</a:t>
            </a:r>
          </a:p>
          <a:p>
            <a:pPr lvl="1"/>
            <a:r>
              <a:rPr lang="en-US" altLang="en-US" sz="2800" b="0" dirty="0" smtClean="0"/>
              <a:t>Adjust the flow to obtain the desired CPAP reading.</a:t>
            </a:r>
          </a:p>
          <a:p>
            <a:pPr lvl="1"/>
            <a:r>
              <a:rPr lang="en-US" altLang="en-US" sz="2800" b="0" dirty="0" smtClean="0"/>
              <a:t>At this time the humidifier should be off but in a real patient situation it would be set to 36 – 37</a:t>
            </a:r>
            <a:r>
              <a:rPr lang="en-US" sz="2800" dirty="0" smtClean="0"/>
              <a:t>°</a:t>
            </a:r>
            <a:r>
              <a:rPr lang="en-US" altLang="en-US" sz="2800" b="0" dirty="0" smtClean="0"/>
              <a:t>C.</a:t>
            </a:r>
            <a:endParaRPr lang="en-US" altLang="en-US" sz="3600" b="0" dirty="0" smtClean="0"/>
          </a:p>
          <a:p>
            <a:endParaRPr lang="en-US" altLang="en-US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4595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Initial Parameters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905000"/>
            <a:ext cx="7772400" cy="3886200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CPAP typically = 4 – 7 cm H</a:t>
            </a:r>
            <a:r>
              <a:rPr lang="en-US" altLang="en-US" b="0" baseline="-25000" dirty="0" smtClean="0"/>
              <a:t>2</a:t>
            </a:r>
            <a:r>
              <a:rPr lang="en-US" altLang="en-US" b="0" dirty="0" smtClean="0"/>
              <a:t>O</a:t>
            </a:r>
          </a:p>
          <a:p>
            <a:pPr eaLnBrk="1" hangingPunct="1"/>
            <a:r>
              <a:rPr lang="en-US" altLang="en-US" b="0" dirty="0" smtClean="0"/>
              <a:t>Continuous flow usually =  5 – 10 L/min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3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370013" y="304800"/>
            <a:ext cx="7469187" cy="6248400"/>
          </a:xfrm>
        </p:spPr>
        <p:txBody>
          <a:bodyPr/>
          <a:lstStyle/>
          <a:p>
            <a:pPr lvl="1"/>
            <a:r>
              <a:rPr lang="en-US" altLang="en-US" sz="2800" b="0" dirty="0" smtClean="0"/>
              <a:t>Gently place the bonnet on the infant’s head; checking ears are in normal position.</a:t>
            </a:r>
          </a:p>
          <a:p>
            <a:pPr lvl="1"/>
            <a:r>
              <a:rPr lang="en-US" altLang="en-US" sz="2800" b="0" dirty="0" smtClean="0"/>
              <a:t>Lift the generator from the top of the bonnet and bring towards the infants nose.</a:t>
            </a:r>
          </a:p>
          <a:p>
            <a:pPr lvl="1"/>
            <a:r>
              <a:rPr lang="en-US" altLang="en-US" sz="2800" b="0" dirty="0" smtClean="0"/>
              <a:t>Gently insert the prongs or mask into position to create a seal and CPAP.</a:t>
            </a:r>
          </a:p>
          <a:p>
            <a:pPr lvl="1"/>
            <a:r>
              <a:rPr lang="en-US" altLang="en-US" sz="2800" b="0" dirty="0" smtClean="0"/>
              <a:t>Secure all three </a:t>
            </a:r>
            <a:r>
              <a:rPr lang="en-US" altLang="en-US" sz="2800" b="0" dirty="0" err="1" smtClean="0"/>
              <a:t>tubings</a:t>
            </a:r>
            <a:r>
              <a:rPr lang="en-US" altLang="en-US" sz="2800" b="0" dirty="0" smtClean="0"/>
              <a:t> with the central Velcro tie.</a:t>
            </a:r>
          </a:p>
          <a:p>
            <a:pPr lvl="1"/>
            <a:r>
              <a:rPr lang="en-US" altLang="en-US" sz="2800" b="0" dirty="0" smtClean="0"/>
              <a:t>Pull the generator straps gently across the infant’s cheeks to tighten the unit.</a:t>
            </a:r>
          </a:p>
          <a:p>
            <a:pPr lvl="1"/>
            <a:r>
              <a:rPr lang="en-US" altLang="en-US" sz="2800" b="0" dirty="0" smtClean="0"/>
              <a:t>Split the inspiratory and pressure lines and secure with secondary Velcro ties.</a:t>
            </a:r>
          </a:p>
        </p:txBody>
      </p:sp>
    </p:spTree>
    <p:extLst>
      <p:ext uri="{BB962C8B-B14F-4D97-AF65-F5344CB8AC3E}">
        <p14:creationId xmlns:p14="http://schemas.microsoft.com/office/powerpoint/2010/main" val="4250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1382713" y="609600"/>
            <a:ext cx="7304087" cy="4114800"/>
          </a:xfrm>
        </p:spPr>
        <p:txBody>
          <a:bodyPr/>
          <a:lstStyle/>
          <a:p>
            <a:pPr lvl="1"/>
            <a:r>
              <a:rPr lang="en-US" altLang="en-US" sz="3600" b="0" dirty="0" smtClean="0"/>
              <a:t>Tie off the top of the bonnet.</a:t>
            </a:r>
          </a:p>
          <a:p>
            <a:pPr lvl="1"/>
            <a:r>
              <a:rPr lang="en-US" altLang="en-US" sz="3600" b="0" dirty="0" smtClean="0"/>
              <a:t>Alarms are automatically set after 2 minutes:	</a:t>
            </a:r>
          </a:p>
          <a:p>
            <a:pPr lvl="2"/>
            <a:r>
              <a:rPr lang="en-US" altLang="en-US" sz="3200" b="0" dirty="0" smtClean="0"/>
              <a:t>3 cm H</a:t>
            </a:r>
            <a:r>
              <a:rPr lang="en-US" altLang="en-US" sz="3200" b="0" baseline="-25000" dirty="0" smtClean="0"/>
              <a:t>2</a:t>
            </a:r>
            <a:r>
              <a:rPr lang="en-US" altLang="en-US" sz="3200" b="0" dirty="0" smtClean="0"/>
              <a:t>O above CPAP.</a:t>
            </a:r>
          </a:p>
          <a:p>
            <a:pPr lvl="2"/>
            <a:r>
              <a:rPr lang="en-US" altLang="en-US" sz="3200" b="0" dirty="0" smtClean="0"/>
              <a:t>2 cm H</a:t>
            </a:r>
            <a:r>
              <a:rPr lang="en-US" altLang="en-US" sz="3200" b="0" baseline="-25000" dirty="0" smtClean="0"/>
              <a:t>2</a:t>
            </a:r>
            <a:r>
              <a:rPr lang="en-US" altLang="en-US" sz="3200" b="0" dirty="0" smtClean="0"/>
              <a:t>O below CPAP.</a:t>
            </a:r>
          </a:p>
          <a:p>
            <a:pPr lvl="2"/>
            <a:r>
              <a:rPr lang="en-US" altLang="en-US" sz="3200" b="0" dirty="0" smtClean="0"/>
              <a:t>5% above and below F</a:t>
            </a:r>
            <a:r>
              <a:rPr lang="en-US" altLang="en-US" b="0" dirty="0" smtClean="0"/>
              <a:t>i</a:t>
            </a:r>
            <a:r>
              <a:rPr lang="en-US" altLang="en-US" sz="2400" b="0" dirty="0" smtClean="0"/>
              <a:t>O</a:t>
            </a:r>
            <a:r>
              <a:rPr lang="en-US" altLang="en-US" sz="2400" b="0" baseline="-25000" dirty="0" smtClean="0"/>
              <a:t>2</a:t>
            </a:r>
            <a:r>
              <a:rPr lang="en-US" altLang="en-US" sz="3200" b="0" dirty="0" smtClean="0"/>
              <a:t>.</a:t>
            </a:r>
          </a:p>
          <a:p>
            <a:pPr lvl="2"/>
            <a:r>
              <a:rPr lang="en-US" altLang="en-US" sz="3200" b="0" dirty="0" smtClean="0"/>
              <a:t>After making a change, push the ARM/MUTE button for 3 seconds to reset the alarms.</a:t>
            </a:r>
          </a:p>
          <a:p>
            <a:endParaRPr lang="en-US" altLang="en-US" sz="4000" b="0" dirty="0" smtClean="0"/>
          </a:p>
        </p:txBody>
      </p:sp>
    </p:spTree>
    <p:extLst>
      <p:ext uri="{BB962C8B-B14F-4D97-AF65-F5344CB8AC3E}">
        <p14:creationId xmlns:p14="http://schemas.microsoft.com/office/powerpoint/2010/main" val="24545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397000" y="23622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+mn-lt"/>
              </a:rPr>
              <a:t>BUBBLE CPAP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Advantages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dirty="0" smtClean="0"/>
              <a:t>Safe, simple &amp; easy to use.</a:t>
            </a:r>
          </a:p>
          <a:p>
            <a:r>
              <a:rPr lang="en-US" altLang="en-US" b="0" dirty="0" smtClean="0"/>
              <a:t>Inexpensive.</a:t>
            </a:r>
          </a:p>
          <a:p>
            <a:r>
              <a:rPr lang="en-US" altLang="en-US" b="0" dirty="0" smtClean="0"/>
              <a:t>Single patient use.</a:t>
            </a:r>
          </a:p>
          <a:p>
            <a:r>
              <a:rPr lang="en-US" altLang="en-US" b="0" dirty="0" smtClean="0"/>
              <a:t>Constants CPAP pressure.</a:t>
            </a:r>
          </a:p>
          <a:p>
            <a:r>
              <a:rPr lang="en-US" altLang="en-US" b="0" dirty="0" smtClean="0"/>
              <a:t>Bubbling </a:t>
            </a:r>
            <a:r>
              <a:rPr lang="en-US" altLang="en-US" b="0" i="1" dirty="0" smtClean="0"/>
              <a:t>may</a:t>
            </a:r>
            <a:r>
              <a:rPr lang="en-US" altLang="en-US" b="0" dirty="0" smtClean="0"/>
              <a:t> enhance ventilation.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smtClean="0"/>
              <a:t>MODULE D</a:t>
            </a:r>
            <a:br>
              <a:rPr lang="en-US" altLang="en-US" sz="4000" b="1" smtClean="0"/>
            </a:br>
            <a:r>
              <a:rPr lang="en-US" altLang="en-US" sz="4000" i="1" smtClean="0"/>
              <a:t>Objectives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621587" cy="4724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When you complete this module, you should be able to…</a:t>
            </a:r>
          </a:p>
          <a:p>
            <a:pPr lvl="1" eaLnBrk="1" hangingPunct="1"/>
            <a:r>
              <a:rPr lang="en-US" altLang="en-US" sz="2800" b="0" dirty="0" smtClean="0"/>
              <a:t>List the normal vital signs and </a:t>
            </a:r>
            <a:r>
              <a:rPr lang="en-US" altLang="en-US" sz="2800" b="0" dirty="0" err="1" smtClean="0"/>
              <a:t>abg</a:t>
            </a:r>
            <a:r>
              <a:rPr lang="en-US" altLang="en-US" sz="2800" b="0" dirty="0" smtClean="0"/>
              <a:t> values for infants &amp; pediatric patients</a:t>
            </a:r>
          </a:p>
          <a:p>
            <a:pPr lvl="1" eaLnBrk="1" hangingPunct="1"/>
            <a:r>
              <a:rPr lang="en-US" altLang="en-US" sz="2800" b="0" dirty="0"/>
              <a:t>L</a:t>
            </a:r>
            <a:r>
              <a:rPr lang="en-US" altLang="en-US" sz="2800" b="0" dirty="0" smtClean="0"/>
              <a:t>ist the indications for CPAP in the newborn</a:t>
            </a:r>
          </a:p>
          <a:p>
            <a:pPr lvl="1" eaLnBrk="1" hangingPunct="1"/>
            <a:r>
              <a:rPr lang="en-US" altLang="en-US" sz="2800" b="0" dirty="0" smtClean="0"/>
              <a:t>List the indications for intubation of the newborn.</a:t>
            </a:r>
          </a:p>
          <a:p>
            <a:pPr lvl="1" eaLnBrk="1" hangingPunct="1"/>
            <a:r>
              <a:rPr lang="en-US" altLang="en-US" sz="2800" b="0" dirty="0" smtClean="0"/>
              <a:t>List the indications for mechanical ventilation of the newborn.</a:t>
            </a:r>
          </a:p>
          <a:p>
            <a:pPr lvl="1" eaLnBrk="1" hangingPunct="1"/>
            <a:endParaRPr lang="en-US" altLang="en-US" sz="2800" b="0" dirty="0" smtClean="0"/>
          </a:p>
          <a:p>
            <a:pPr lvl="1" eaLnBrk="1" hangingPunct="1"/>
            <a:endParaRPr lang="en-US" altLang="en-US" sz="2800" b="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dirty="0" smtClean="0"/>
              <a:t>For patients &lt;/= 10 kg.</a:t>
            </a:r>
          </a:p>
          <a:p>
            <a:r>
              <a:rPr lang="en-US" altLang="en-US" b="0" dirty="0" smtClean="0"/>
              <a:t>Silicone prongs for minimizing skin irritation.</a:t>
            </a:r>
          </a:p>
          <a:p>
            <a:r>
              <a:rPr lang="en-US" altLang="en-US" b="0" dirty="0" smtClean="0"/>
              <a:t>Longer prongs to prevent resting on nasal septum. </a:t>
            </a:r>
          </a:p>
          <a:p>
            <a:r>
              <a:rPr lang="en-US" altLang="en-US" b="0" dirty="0" smtClean="0"/>
              <a:t>Chin strap available.</a:t>
            </a:r>
          </a:p>
          <a:p>
            <a:r>
              <a:rPr lang="en-US" altLang="en-US" b="0" dirty="0" smtClean="0"/>
              <a:t>Nose and circuit bumpers available.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457200" y="45720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Homemade Bubble CPAP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Babi.Plus Bubble PAP Valve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Website for product literature:</a:t>
            </a:r>
          </a:p>
          <a:p>
            <a:pPr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err="1" smtClean="0"/>
              <a:t>Babi</a:t>
            </a:r>
            <a:r>
              <a:rPr lang="en-US" altLang="en-US" dirty="0" smtClean="0"/>
              <a:t>-Plus Bubble CPAP Valve</a:t>
            </a:r>
          </a:p>
          <a:p>
            <a:pPr lvl="2" eaLnBrk="1" hangingPunct="1"/>
            <a:r>
              <a:rPr lang="en-US" altLang="en-US" dirty="0" smtClean="0">
                <a:hlinkClick r:id="rId3"/>
              </a:rPr>
              <a:t>http://www.babi-plus.com/bc01.html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9237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49288" y="247650"/>
            <a:ext cx="7772400" cy="895350"/>
          </a:xfrm>
        </p:spPr>
        <p:txBody>
          <a:bodyPr/>
          <a:lstStyle/>
          <a:p>
            <a:r>
              <a:rPr lang="en-US" altLang="en-US" smtClean="0">
                <a:latin typeface="+mn-lt"/>
              </a:rPr>
              <a:t>Babi.Plus Bubble PAP Valve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47788"/>
            <a:ext cx="3109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095750"/>
            <a:ext cx="311943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374775"/>
            <a:ext cx="302895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11931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932238"/>
            <a:ext cx="28860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21050"/>
            <a:ext cx="21764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+mn-lt"/>
              </a:rPr>
              <a:t>Disposable supplies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8768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6407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673600" cy="5181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982663"/>
            <a:ext cx="2970212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685800" y="56388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+mn-lt"/>
              </a:rPr>
              <a:t>Humidifier &amp; Pop-off</a:t>
            </a:r>
          </a:p>
        </p:txBody>
      </p:sp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5715000" y="152400"/>
            <a:ext cx="2970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+mn-lt"/>
              </a:rPr>
              <a:t>Bubbler &amp; CPAP adjustment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429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4210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4825"/>
            <a:ext cx="21336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4038600" y="381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 dirty="0">
                <a:latin typeface="+mn-lt"/>
              </a:rPr>
              <a:t>Headgear</a:t>
            </a:r>
            <a:endParaRPr lang="en-US" altLang="en-US" sz="2400" b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81915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/>
              <a:t>MODULE D - </a:t>
            </a:r>
            <a:r>
              <a:rPr lang="en-US" altLang="en-US" sz="4000" i="1" smtClean="0"/>
              <a:t>Objectives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295400"/>
            <a:ext cx="7545387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When you complete this module, you should be able to…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0" dirty="0" smtClean="0"/>
              <a:t>Describe the circuit and humidification requirements for neonatal and pediatric patients.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0" dirty="0" smtClean="0"/>
              <a:t>Describe the initial ventilator settings used when ventilating a normal lung of the newborn or pediatric patient.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0" dirty="0" smtClean="0"/>
              <a:t>Compare and contrast neonatal and pediatric ventilation.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0" dirty="0" smtClean="0"/>
              <a:t>Describe the newer features available for neonatal &amp; pediatric ventilation.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i="1" smtClean="0"/>
              <a:t>Babi.Plus</a:t>
            </a:r>
            <a:r>
              <a:rPr lang="en-US" altLang="en-US" smtClean="0"/>
              <a:t> PAP valve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23622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Only for use with premature infants and infants &lt; 10 KG (about 24 pounds).</a:t>
            </a:r>
          </a:p>
          <a:p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i="1" smtClean="0"/>
              <a:t>Babi.Plus</a:t>
            </a:r>
            <a:r>
              <a:rPr lang="en-US" altLang="en-US" smtClean="0"/>
              <a:t> PAP valve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545387" cy="4114800"/>
          </a:xfrm>
        </p:spPr>
        <p:txBody>
          <a:bodyPr/>
          <a:lstStyle/>
          <a:p>
            <a:r>
              <a:rPr lang="en-US" altLang="en-US" dirty="0" smtClean="0"/>
              <a:t>Select proper size cap &amp; cannula for infant.</a:t>
            </a:r>
          </a:p>
          <a:p>
            <a:r>
              <a:rPr lang="en-US" altLang="en-US" dirty="0" smtClean="0"/>
              <a:t>Assemble equipment.</a:t>
            </a:r>
          </a:p>
          <a:p>
            <a:r>
              <a:rPr lang="en-US" altLang="en-US" dirty="0" smtClean="0"/>
              <a:t>Fill bubble with sterile water.</a:t>
            </a:r>
            <a:endParaRPr lang="en-US" altLang="en-US" i="1" dirty="0" smtClean="0"/>
          </a:p>
          <a:p>
            <a:r>
              <a:rPr lang="en-US" altLang="en-US" dirty="0" smtClean="0"/>
              <a:t>Adjust flow and F</a:t>
            </a:r>
            <a:r>
              <a:rPr lang="en-US" altLang="en-US" sz="3200" dirty="0" smtClean="0"/>
              <a:t>i</a:t>
            </a:r>
            <a:r>
              <a:rPr lang="en-US" altLang="en-US" sz="2800" dirty="0" smtClean="0"/>
              <a:t>O</a:t>
            </a:r>
            <a:r>
              <a:rPr lang="en-US" altLang="en-US" sz="2800" baseline="-25000" dirty="0" smtClean="0"/>
              <a:t>2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Attach to patient.</a:t>
            </a:r>
          </a:p>
          <a:p>
            <a:r>
              <a:rPr lang="en-US" altLang="en-US" dirty="0" smtClean="0"/>
              <a:t>Monitor.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Initial Parameters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905000"/>
            <a:ext cx="7772400" cy="3886200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CPAP typically = 4 – 7 cm H</a:t>
            </a:r>
            <a:r>
              <a:rPr lang="en-US" altLang="en-US" b="0" baseline="-25000" dirty="0" smtClean="0"/>
              <a:t>2</a:t>
            </a:r>
            <a:r>
              <a:rPr lang="en-US" altLang="en-US" b="0" dirty="0" smtClean="0"/>
              <a:t>O.</a:t>
            </a:r>
          </a:p>
          <a:p>
            <a:pPr eaLnBrk="1" hangingPunct="1"/>
            <a:endParaRPr lang="en-US" altLang="en-US" b="0" dirty="0" smtClean="0"/>
          </a:p>
          <a:p>
            <a:pPr eaLnBrk="1" hangingPunct="1"/>
            <a:r>
              <a:rPr lang="en-US" altLang="en-US" b="0" dirty="0" smtClean="0"/>
              <a:t>Continuous flow usually =  5 – 10 L/min.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742950"/>
          </a:xfrm>
        </p:spPr>
        <p:txBody>
          <a:bodyPr/>
          <a:lstStyle/>
          <a:p>
            <a:r>
              <a:rPr lang="en-US" altLang="en-US" sz="4000" smtClean="0"/>
              <a:t>Monitor the patient every hour: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1" y="1371600"/>
            <a:ext cx="6858000" cy="5181600"/>
          </a:xfrm>
        </p:spPr>
        <p:txBody>
          <a:bodyPr/>
          <a:lstStyle/>
          <a:p>
            <a:pPr lvl="1">
              <a:defRPr/>
            </a:pPr>
            <a:r>
              <a:rPr lang="en-US" b="0" dirty="0" smtClean="0"/>
              <a:t>Do </a:t>
            </a:r>
            <a:r>
              <a:rPr lang="en-US" b="0" dirty="0"/>
              <a:t>a visual assessment of WOB, S</a:t>
            </a:r>
            <a:r>
              <a:rPr lang="en-US" sz="2800" b="0" dirty="0"/>
              <a:t>p</a:t>
            </a:r>
            <a:r>
              <a:rPr lang="en-US" sz="2400" b="0" dirty="0"/>
              <a:t>O</a:t>
            </a:r>
            <a:r>
              <a:rPr lang="en-US" sz="2400" b="0" baseline="-25000" dirty="0"/>
              <a:t>2</a:t>
            </a:r>
            <a:r>
              <a:rPr lang="en-US" b="0" dirty="0"/>
              <a:t>, color and tolerance</a:t>
            </a:r>
            <a:r>
              <a:rPr lang="en-US" b="0" dirty="0" smtClean="0"/>
              <a:t>.</a:t>
            </a:r>
          </a:p>
          <a:p>
            <a:pPr lvl="1">
              <a:defRPr/>
            </a:pPr>
            <a:r>
              <a:rPr lang="en-US" b="0" dirty="0" smtClean="0"/>
              <a:t>Check </a:t>
            </a:r>
            <a:r>
              <a:rPr lang="en-US" b="0" dirty="0"/>
              <a:t>the prongs/mask is in position and not causing too much pressure on the nose</a:t>
            </a:r>
            <a:r>
              <a:rPr lang="en-US" b="0" dirty="0" smtClean="0"/>
              <a:t>.</a:t>
            </a:r>
          </a:p>
          <a:p>
            <a:pPr lvl="1">
              <a:defRPr/>
            </a:pPr>
            <a:r>
              <a:rPr lang="en-US" b="0" dirty="0" smtClean="0"/>
              <a:t>Be </a:t>
            </a:r>
            <a:r>
              <a:rPr lang="en-US" b="0" dirty="0"/>
              <a:t>sure the eyes are clearly visible</a:t>
            </a:r>
            <a:r>
              <a:rPr lang="en-US" b="0" dirty="0" smtClean="0"/>
              <a:t>.</a:t>
            </a:r>
          </a:p>
          <a:p>
            <a:pPr lvl="1">
              <a:defRPr/>
            </a:pPr>
            <a:r>
              <a:rPr lang="en-US" b="0" dirty="0" smtClean="0"/>
              <a:t>Check </a:t>
            </a:r>
            <a:r>
              <a:rPr lang="en-US" b="0" dirty="0"/>
              <a:t>the stability of the flow generator.</a:t>
            </a:r>
            <a:endParaRPr lang="en-US" sz="4000" b="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742950"/>
          </a:xfrm>
        </p:spPr>
        <p:txBody>
          <a:bodyPr/>
          <a:lstStyle/>
          <a:p>
            <a:r>
              <a:rPr lang="en-US" altLang="en-US" sz="4000" dirty="0" smtClean="0"/>
              <a:t>Monitor the patient every 2 hours: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4188" y="1219200"/>
            <a:ext cx="7389812" cy="5181600"/>
          </a:xfrm>
        </p:spPr>
        <p:txBody>
          <a:bodyPr/>
          <a:lstStyle/>
          <a:p>
            <a:pPr lvl="1"/>
            <a:r>
              <a:rPr lang="en-US" altLang="en-US" sz="2400" b="0" dirty="0" smtClean="0"/>
              <a:t>Do a visual assessment of WOB, S</a:t>
            </a:r>
            <a:r>
              <a:rPr lang="en-US" altLang="en-US" sz="2000" b="0" dirty="0" smtClean="0"/>
              <a:t>p</a:t>
            </a:r>
            <a:r>
              <a:rPr lang="en-US" altLang="en-US" sz="1800" b="0" dirty="0" smtClean="0"/>
              <a:t>O</a:t>
            </a:r>
            <a:r>
              <a:rPr lang="en-US" altLang="en-US" sz="1800" b="0" baseline="-25000" dirty="0" smtClean="0"/>
              <a:t>2</a:t>
            </a:r>
            <a:r>
              <a:rPr lang="en-US" altLang="en-US" sz="2400" b="0" dirty="0" smtClean="0"/>
              <a:t>, color and tolerance.</a:t>
            </a:r>
          </a:p>
          <a:p>
            <a:pPr lvl="1"/>
            <a:r>
              <a:rPr lang="en-US" altLang="en-US" sz="2400" b="0" dirty="0"/>
              <a:t>Check the prongs/mask is in position and not causing too much pressure on the nose.</a:t>
            </a:r>
          </a:p>
          <a:p>
            <a:pPr lvl="1"/>
            <a:r>
              <a:rPr lang="en-US" altLang="en-US" sz="2400" b="0" dirty="0"/>
              <a:t>Be sure the eyes are clearly visible.</a:t>
            </a:r>
          </a:p>
          <a:p>
            <a:pPr lvl="1"/>
            <a:r>
              <a:rPr lang="en-US" altLang="en-US" sz="2400" b="0" dirty="0"/>
              <a:t>Check the stability of the flow generator</a:t>
            </a:r>
            <a:r>
              <a:rPr lang="en-US" altLang="en-US" sz="2400" b="0" dirty="0" smtClean="0"/>
              <a:t>.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Do a physical assessment of vital signs, breath sounds, suctioning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prn</a:t>
            </a:r>
            <a:r>
              <a:rPr lang="en-US" altLang="en-US" sz="2400" dirty="0" smtClean="0">
                <a:solidFill>
                  <a:srgbClr val="FF0000"/>
                </a:solidFill>
              </a:rPr>
              <a:t>, ABGs.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Check the CPAP level, water level, temperature,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flowrate</a:t>
            </a:r>
            <a:r>
              <a:rPr lang="en-US" altLang="en-US" sz="2400" dirty="0" smtClean="0">
                <a:solidFill>
                  <a:srgbClr val="FF0000"/>
                </a:solidFill>
              </a:rPr>
              <a:t> and F</a:t>
            </a:r>
            <a:r>
              <a:rPr lang="en-US" altLang="en-US" sz="2000" dirty="0" smtClean="0">
                <a:solidFill>
                  <a:srgbClr val="FF0000"/>
                </a:solidFill>
              </a:rPr>
              <a:t>i</a:t>
            </a:r>
            <a:r>
              <a:rPr lang="en-US" altLang="en-US" sz="1800" dirty="0" smtClean="0">
                <a:solidFill>
                  <a:srgbClr val="FF0000"/>
                </a:solidFill>
              </a:rPr>
              <a:t>O</a:t>
            </a:r>
            <a:r>
              <a:rPr lang="en-US" altLang="en-US" sz="18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4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Document.</a:t>
            </a:r>
          </a:p>
          <a:p>
            <a:pPr marL="590550" indent="-533400" eaLnBrk="1" hangingPunct="1">
              <a:lnSpc>
                <a:spcPct val="80000"/>
              </a:lnSpc>
              <a:buFontTx/>
              <a:buAutoNum type="alphaLcPeriod"/>
            </a:pPr>
            <a:endParaRPr lang="en-US" altLang="en-US" sz="3200" b="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Monitor the patient’s skin every 3-4 hours: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316787" cy="5029200"/>
          </a:xfrm>
        </p:spPr>
        <p:txBody>
          <a:bodyPr/>
          <a:lstStyle/>
          <a:p>
            <a:r>
              <a:rPr lang="en-US" altLang="en-US" sz="2800" b="0" dirty="0" smtClean="0"/>
              <a:t>Loosen the ties and remove the generator to inspect the infants face, skin and nasal tissue.</a:t>
            </a:r>
          </a:p>
          <a:p>
            <a:r>
              <a:rPr lang="en-US" altLang="en-US" sz="2800" b="0" dirty="0" smtClean="0"/>
              <a:t>Keep skin clean and dry.</a:t>
            </a:r>
          </a:p>
          <a:p>
            <a:r>
              <a:rPr lang="en-US" altLang="en-US" sz="2800" b="0" dirty="0" smtClean="0"/>
              <a:t>Reassess the fit of the prongs/mask at this time.</a:t>
            </a:r>
          </a:p>
          <a:p>
            <a:r>
              <a:rPr lang="en-US" altLang="en-US" sz="2800" b="0" dirty="0" smtClean="0"/>
              <a:t>Reapply the prongs/mask and bonnet.</a:t>
            </a:r>
          </a:p>
          <a:p>
            <a:r>
              <a:rPr lang="en-US" altLang="en-US" sz="2800" b="0" dirty="0" smtClean="0"/>
              <a:t>Consider alternating between prongs and a mask Q-shift if irritation occurs.</a:t>
            </a:r>
          </a:p>
          <a:p>
            <a:endParaRPr lang="en-US" altLang="en-US" sz="4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Troubleshooting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System is noisy.</a:t>
            </a:r>
          </a:p>
          <a:p>
            <a:pPr lvl="1" eaLnBrk="1" hangingPunct="1"/>
            <a:r>
              <a:rPr lang="en-US" altLang="en-US" b="0" dirty="0" smtClean="0"/>
              <a:t>Add silencer.</a:t>
            </a:r>
          </a:p>
          <a:p>
            <a:pPr lvl="1" eaLnBrk="1" hangingPunct="1"/>
            <a:r>
              <a:rPr lang="en-US" altLang="en-US" b="0" dirty="0" smtClean="0"/>
              <a:t>Add expandable tubing.</a:t>
            </a:r>
          </a:p>
          <a:p>
            <a:pPr lvl="1" eaLnBrk="1" hangingPunct="1"/>
            <a:endParaRPr lang="en-US" altLang="en-US" b="0" dirty="0" smtClean="0"/>
          </a:p>
          <a:p>
            <a:pPr eaLnBrk="1" hangingPunct="1"/>
            <a:r>
              <a:rPr lang="en-US" altLang="en-US" dirty="0" smtClean="0"/>
              <a:t>Secretions are thick.</a:t>
            </a:r>
          </a:p>
          <a:p>
            <a:pPr lvl="1" eaLnBrk="1" hangingPunct="1"/>
            <a:r>
              <a:rPr lang="en-US" altLang="en-US" b="0" dirty="0" smtClean="0"/>
              <a:t>Suction only when indicated.</a:t>
            </a:r>
          </a:p>
          <a:p>
            <a:pPr lvl="1" eaLnBrk="1" hangingPunct="1"/>
            <a:r>
              <a:rPr lang="en-US" altLang="en-US" b="0" dirty="0" smtClean="0"/>
              <a:t>Check humidity, temperature &amp; water level.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Troubleshooting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altLang="en-US" sz="2000" b="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Driver is “false” alarming.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0" dirty="0" smtClean="0"/>
              <a:t>Reset alarm limits by pressing and holding ALARM/MUTE for 3 seconds.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0" dirty="0" smtClean="0"/>
              <a:t>Driver may require calibration.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b="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Gas failure Alarm.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0" dirty="0" smtClean="0"/>
              <a:t>Air and Oxygen hoses not connected.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0" dirty="0" smtClean="0"/>
              <a:t>Inappropriate gas pressures.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752600" y="2209800"/>
            <a:ext cx="7010400" cy="2057400"/>
          </a:xfrm>
        </p:spPr>
        <p:txBody>
          <a:bodyPr/>
          <a:lstStyle/>
          <a:p>
            <a:pPr algn="ctr"/>
            <a:r>
              <a:rPr lang="en-US" altLang="en-US" sz="6000" dirty="0" err="1" smtClean="0">
                <a:latin typeface="+mn-lt"/>
              </a:rPr>
              <a:t>SiPAP</a:t>
            </a:r>
            <a:r>
              <a:rPr lang="en-US" altLang="en-US" sz="6000" dirty="0">
                <a:latin typeface="+mn-lt"/>
              </a:rPr>
              <a:t/>
            </a:r>
            <a:br>
              <a:rPr lang="en-US" altLang="en-US" sz="6000" dirty="0">
                <a:latin typeface="+mn-lt"/>
              </a:rPr>
            </a:br>
            <a:r>
              <a:rPr lang="en-US" altLang="en-US" dirty="0">
                <a:solidFill>
                  <a:srgbClr val="000000"/>
                </a:solidFill>
                <a:latin typeface="+mn-lt"/>
                <a:hlinkClick r:id="rId2"/>
              </a:rPr>
              <a:t>http://</a:t>
            </a:r>
            <a:r>
              <a:rPr lang="en-US" altLang="en-US" dirty="0" smtClean="0">
                <a:solidFill>
                  <a:srgbClr val="000000"/>
                </a:solidFill>
                <a:latin typeface="+mn-lt"/>
                <a:hlinkClick r:id="rId2"/>
              </a:rPr>
              <a:t>www.youtube.com/watch?v=9lh6Ff5iV84</a:t>
            </a:r>
            <a:r>
              <a:rPr lang="en-US" altLang="en-US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altLang="en-US" dirty="0" smtClean="0">
                <a:solidFill>
                  <a:srgbClr val="000000"/>
                </a:solidFill>
                <a:latin typeface="+mn-lt"/>
              </a:rPr>
            </a:br>
            <a:r>
              <a:rPr lang="en-US" altLang="en-US" sz="2800" dirty="0" smtClean="0">
                <a:latin typeface="+mn-lt"/>
              </a:rPr>
              <a:t/>
            </a:r>
            <a:br>
              <a:rPr lang="en-US" altLang="en-US" sz="2800" dirty="0" smtClean="0">
                <a:latin typeface="+mn-lt"/>
              </a:rPr>
            </a:br>
            <a:endParaRPr lang="en-US" altLang="en-US" sz="2800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2212"/>
            <a:ext cx="70104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9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smtClean="0"/>
              <a:t>MODULE D</a:t>
            </a:r>
            <a:br>
              <a:rPr lang="en-US" altLang="en-US" sz="4000" b="1" smtClean="0"/>
            </a:br>
            <a:r>
              <a:rPr lang="en-US" altLang="en-US" sz="4000" i="1" smtClean="0"/>
              <a:t>Major Topics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70866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200" dirty="0" smtClean="0"/>
              <a:t>Assessment &amp; Resuscitation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200" dirty="0" smtClean="0"/>
              <a:t>HFNC</a:t>
            </a:r>
          </a:p>
          <a:p>
            <a:pPr marL="609600" indent="-609600" eaLnBrk="1" hangingPunct="1">
              <a:buFont typeface="+mj-lt"/>
              <a:buAutoNum type="arabicPeriod"/>
              <a:defRPr/>
            </a:pPr>
            <a:r>
              <a:rPr lang="en-US" altLang="en-US" dirty="0" smtClean="0"/>
              <a:t>C.P.A.P.</a:t>
            </a:r>
            <a:r>
              <a:rPr lang="en-US" altLang="en-US" sz="3200" dirty="0"/>
              <a:t> </a:t>
            </a:r>
            <a:endParaRPr lang="en-US" altLang="en-US" sz="3200" dirty="0" smtClean="0"/>
          </a:p>
          <a:p>
            <a:pPr marL="1009650" lvl="1" indent="-609600" eaLnBrk="1" hangingPunct="1">
              <a:buFont typeface="+mj-lt"/>
              <a:buAutoNum type="alphaLcPeriod"/>
              <a:defRPr/>
            </a:pPr>
            <a:r>
              <a:rPr lang="en-US" altLang="en-US" sz="2800" dirty="0" smtClean="0"/>
              <a:t>Infant </a:t>
            </a:r>
            <a:r>
              <a:rPr lang="en-US" altLang="en-US" sz="2800" dirty="0"/>
              <a:t>Flow</a:t>
            </a:r>
          </a:p>
          <a:p>
            <a:pPr marL="1009650" lvl="1" indent="-609600" eaLnBrk="1" hangingPunct="1">
              <a:buFont typeface="+mj-lt"/>
              <a:buAutoNum type="alphaLcPeriod"/>
              <a:defRPr/>
            </a:pPr>
            <a:r>
              <a:rPr lang="en-US" altLang="en-US" sz="2800" dirty="0"/>
              <a:t>Bubble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200" dirty="0" err="1" smtClean="0"/>
              <a:t>SiPAP</a:t>
            </a:r>
            <a:endParaRPr lang="en-US" altLang="en-US" sz="32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200" dirty="0" smtClean="0"/>
              <a:t>Conventional Mechanical Ventilation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altLang="en-US" sz="3200" dirty="0" smtClean="0"/>
              <a:t>HFOV &amp; HFJV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40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SiPAP</a:t>
            </a:r>
            <a:endParaRPr lang="en-US" alt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Non-invasive Bi-Level Ventilatory Support.</a:t>
            </a:r>
          </a:p>
          <a:p>
            <a:pPr lvl="1"/>
            <a:r>
              <a:rPr lang="en-US" altLang="en-US" sz="2800" b="0" dirty="0" smtClean="0"/>
              <a:t>Modes:</a:t>
            </a:r>
          </a:p>
          <a:p>
            <a:pPr lvl="2"/>
            <a:r>
              <a:rPr lang="en-US" altLang="en-US" sz="2400" b="0" dirty="0" smtClean="0"/>
              <a:t>NCPAP.</a:t>
            </a:r>
          </a:p>
          <a:p>
            <a:pPr lvl="2"/>
            <a:r>
              <a:rPr lang="en-US" altLang="en-US" sz="2400" b="0" dirty="0" smtClean="0"/>
              <a:t>NCPAP &amp; Apnea (need abdominal sensor).</a:t>
            </a:r>
          </a:p>
          <a:p>
            <a:pPr lvl="2"/>
            <a:r>
              <a:rPr lang="en-US" altLang="en-US" sz="2400" b="0" dirty="0" smtClean="0"/>
              <a:t>Trigger BiPhasic (need abdominal sensor).</a:t>
            </a:r>
          </a:p>
          <a:p>
            <a:pPr lvl="2"/>
            <a:r>
              <a:rPr lang="en-US" altLang="en-US" sz="2400" b="0" dirty="0" smtClean="0"/>
              <a:t>BiPhasic.</a:t>
            </a:r>
          </a:p>
          <a:p>
            <a:pPr lvl="2"/>
            <a:r>
              <a:rPr lang="en-US" altLang="en-US" sz="2400" b="0" dirty="0" smtClean="0"/>
              <a:t>BiPhasic &amp; Apnea (nee abdominal sensor).</a:t>
            </a:r>
          </a:p>
          <a:p>
            <a:pPr lvl="1"/>
            <a:endParaRPr lang="en-US" altLang="en-US" b="0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781800" cy="687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315200" cy="689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NCPAP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4953000"/>
          </a:xfrm>
        </p:spPr>
        <p:txBody>
          <a:bodyPr/>
          <a:lstStyle/>
          <a:p>
            <a:r>
              <a:rPr lang="en-US" dirty="0" smtClean="0"/>
              <a:t>NCPAP – </a:t>
            </a:r>
            <a:r>
              <a:rPr lang="en-US" b="0" dirty="0" smtClean="0"/>
              <a:t>Nasal continuous positive airway pressure using the Infant Flow Generator.</a:t>
            </a:r>
          </a:p>
          <a:p>
            <a:r>
              <a:rPr lang="en-US" dirty="0" smtClean="0"/>
              <a:t>BiPhasic </a:t>
            </a:r>
            <a:r>
              <a:rPr lang="en-US" dirty="0"/>
              <a:t>– </a:t>
            </a:r>
            <a:r>
              <a:rPr lang="en-US" b="0" dirty="0"/>
              <a:t>time </a:t>
            </a:r>
            <a:r>
              <a:rPr lang="en-US" b="0" dirty="0" smtClean="0"/>
              <a:t>triggered.</a:t>
            </a:r>
            <a:endParaRPr lang="en-US" b="0" dirty="0"/>
          </a:p>
          <a:p>
            <a:pPr lvl="1"/>
            <a:r>
              <a:rPr lang="en-US" b="0" dirty="0"/>
              <a:t>Set by the clinician:</a:t>
            </a:r>
          </a:p>
          <a:p>
            <a:pPr lvl="2"/>
            <a:r>
              <a:rPr lang="en-US" b="0" dirty="0"/>
              <a:t>Number of breaths </a:t>
            </a:r>
            <a:r>
              <a:rPr lang="en-US" b="0" dirty="0" smtClean="0"/>
              <a:t>delivered.</a:t>
            </a:r>
            <a:endParaRPr lang="en-US" b="0" dirty="0"/>
          </a:p>
          <a:p>
            <a:pPr lvl="2"/>
            <a:r>
              <a:rPr lang="en-US" b="0" dirty="0"/>
              <a:t>Amount of </a:t>
            </a:r>
            <a:r>
              <a:rPr lang="en-US" b="0" dirty="0" smtClean="0"/>
              <a:t>support.</a:t>
            </a:r>
            <a:endParaRPr lang="en-US" b="0" dirty="0"/>
          </a:p>
          <a:p>
            <a:pPr lvl="2"/>
            <a:r>
              <a:rPr lang="en-US" b="0" dirty="0"/>
              <a:t>Inspiratory </a:t>
            </a:r>
            <a:r>
              <a:rPr lang="en-US" b="0" dirty="0" smtClean="0"/>
              <a:t>time.</a:t>
            </a:r>
            <a:endParaRPr lang="en-US" b="0" dirty="0"/>
          </a:p>
          <a:p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NCPAP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NCAP – </a:t>
            </a:r>
            <a:r>
              <a:rPr lang="en-US" b="0" dirty="0" smtClean="0"/>
              <a:t>nasal continuous positive airway pressure using the Infant Flow Generator</a:t>
            </a:r>
          </a:p>
          <a:p>
            <a:endParaRPr lang="en-US" dirty="0"/>
          </a:p>
          <a:p>
            <a:r>
              <a:rPr lang="en-US" dirty="0" smtClean="0"/>
              <a:t>NCPAP &amp; Apnea – </a:t>
            </a:r>
            <a:r>
              <a:rPr lang="en-US" b="0" dirty="0" smtClean="0"/>
              <a:t>NCPAP with apnea monitoring and alarm added.  Apnea interval is operator selectable.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176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BiPhasic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4876800"/>
          </a:xfrm>
        </p:spPr>
        <p:txBody>
          <a:bodyPr/>
          <a:lstStyle/>
          <a:p>
            <a:r>
              <a:rPr lang="en-US" sz="4000" dirty="0" smtClean="0"/>
              <a:t>BiPhasic – </a:t>
            </a:r>
            <a:r>
              <a:rPr lang="en-US" sz="4000" b="0" dirty="0" smtClean="0"/>
              <a:t>Time triggered.</a:t>
            </a:r>
          </a:p>
          <a:p>
            <a:pPr lvl="1"/>
            <a:r>
              <a:rPr lang="en-US" sz="3600" b="0" dirty="0" smtClean="0"/>
              <a:t>Set by the clinician:</a:t>
            </a:r>
          </a:p>
          <a:p>
            <a:pPr lvl="2"/>
            <a:r>
              <a:rPr lang="en-US" sz="3200" b="0" dirty="0" smtClean="0"/>
              <a:t>Number of breaths delivered.</a:t>
            </a:r>
          </a:p>
          <a:p>
            <a:pPr lvl="2"/>
            <a:r>
              <a:rPr lang="en-US" sz="3200" b="0" dirty="0" smtClean="0"/>
              <a:t>Amount of support.</a:t>
            </a:r>
          </a:p>
          <a:p>
            <a:pPr lvl="2"/>
            <a:r>
              <a:rPr lang="en-US" sz="3200" b="0" dirty="0" smtClean="0"/>
              <a:t>Inspiratory time.</a:t>
            </a:r>
          </a:p>
          <a:p>
            <a:r>
              <a:rPr lang="en-US" sz="4000" dirty="0" smtClean="0"/>
              <a:t>BiPhasic &amp; Apnea </a:t>
            </a:r>
            <a:r>
              <a:rPr lang="en-US" sz="4000" b="0" dirty="0" smtClean="0"/>
              <a:t>– </a:t>
            </a:r>
            <a:r>
              <a:rPr lang="en-US" sz="3200" b="0" dirty="0" smtClean="0"/>
              <a:t>BiPhasic with apnea monitoring and alarm are activated.</a:t>
            </a:r>
          </a:p>
          <a:p>
            <a:endParaRPr lang="en-US" sz="4000" b="0" dirty="0"/>
          </a:p>
          <a:p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40168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74"/>
            <a:ext cx="9218210" cy="420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9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BiPhasic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4800600"/>
          </a:xfrm>
        </p:spPr>
        <p:txBody>
          <a:bodyPr/>
          <a:lstStyle/>
          <a:p>
            <a:r>
              <a:rPr lang="en-US" dirty="0" smtClean="0"/>
              <a:t>BiPhasic </a:t>
            </a:r>
            <a:r>
              <a:rPr lang="en-US" dirty="0" err="1" smtClean="0"/>
              <a:t>tr</a:t>
            </a:r>
            <a:r>
              <a:rPr lang="en-US" dirty="0" smtClean="0"/>
              <a:t> - </a:t>
            </a:r>
            <a:r>
              <a:rPr lang="en-US" b="0" i="1" dirty="0" smtClean="0"/>
              <a:t>Requires Transducer and </a:t>
            </a:r>
            <a:r>
              <a:rPr lang="en-US" b="0" i="1" dirty="0" err="1" smtClean="0"/>
              <a:t>Grasby</a:t>
            </a:r>
            <a:r>
              <a:rPr lang="en-US" b="0" i="1" dirty="0" smtClean="0"/>
              <a:t> Capsule</a:t>
            </a:r>
          </a:p>
          <a:p>
            <a:pPr lvl="1"/>
            <a:r>
              <a:rPr lang="en-US" b="0" dirty="0" smtClean="0"/>
              <a:t>Set by patient:</a:t>
            </a:r>
          </a:p>
          <a:p>
            <a:pPr lvl="2"/>
            <a:r>
              <a:rPr lang="en-US" sz="2000" b="0" dirty="0" smtClean="0"/>
              <a:t>Breath rate - each time the patient initiates a breath the </a:t>
            </a:r>
            <a:r>
              <a:rPr lang="en-US" sz="2000" b="0" dirty="0" err="1" smtClean="0"/>
              <a:t>SiPAP</a:t>
            </a:r>
            <a:r>
              <a:rPr lang="en-US" sz="2000" b="0" dirty="0" smtClean="0"/>
              <a:t> machine will deliver a fully supported breath.</a:t>
            </a:r>
          </a:p>
          <a:p>
            <a:pPr lvl="1"/>
            <a:r>
              <a:rPr lang="en-US" b="0" dirty="0" smtClean="0"/>
              <a:t>Set by clinician:</a:t>
            </a:r>
          </a:p>
          <a:p>
            <a:pPr lvl="2"/>
            <a:r>
              <a:rPr lang="en-US" b="0" dirty="0" smtClean="0"/>
              <a:t>Level of support</a:t>
            </a:r>
          </a:p>
          <a:p>
            <a:pPr lvl="2"/>
            <a:r>
              <a:rPr lang="en-US" b="0" dirty="0" smtClean="0"/>
              <a:t>Apnea interval</a:t>
            </a:r>
          </a:p>
          <a:p>
            <a:pPr lvl="2"/>
            <a:r>
              <a:rPr lang="en-US" b="0" dirty="0" smtClean="0"/>
              <a:t>Back up rate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Other features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800" b="0" dirty="0" smtClean="0"/>
              <a:t>Trigger:</a:t>
            </a:r>
          </a:p>
          <a:p>
            <a:pPr lvl="2"/>
            <a:r>
              <a:rPr lang="en-US" altLang="en-US" sz="2400" b="0" dirty="0" smtClean="0"/>
              <a:t>Synchronized with patient trigger (</a:t>
            </a:r>
            <a:r>
              <a:rPr lang="en-US" altLang="en-US" sz="2400" b="0" dirty="0" err="1" smtClean="0"/>
              <a:t>Graseby</a:t>
            </a:r>
            <a:r>
              <a:rPr lang="en-US" altLang="en-US" sz="2400" b="0" dirty="0" smtClean="0"/>
              <a:t> Capsule).</a:t>
            </a:r>
          </a:p>
          <a:p>
            <a:pPr lvl="2"/>
            <a:r>
              <a:rPr lang="en-US" altLang="en-US" sz="2400" b="0" dirty="0" smtClean="0"/>
              <a:t>Unsynchronized.</a:t>
            </a:r>
          </a:p>
          <a:p>
            <a:pPr lvl="1"/>
            <a:r>
              <a:rPr lang="en-US" altLang="en-US" sz="2800" b="0" dirty="0" smtClean="0"/>
              <a:t>Cycle: Time</a:t>
            </a:r>
          </a:p>
          <a:p>
            <a:pPr lvl="1"/>
            <a:r>
              <a:rPr lang="en-US" altLang="en-US" sz="2800" b="0" dirty="0" smtClean="0"/>
              <a:t>Typical Inspiratory Time &lt;/= 0.3 sec.</a:t>
            </a:r>
          </a:p>
          <a:p>
            <a:pPr lvl="1"/>
            <a:r>
              <a:rPr lang="en-US" altLang="en-US" sz="2800" b="0" dirty="0" smtClean="0"/>
              <a:t>Maximum rate = 80 </a:t>
            </a:r>
            <a:r>
              <a:rPr lang="en-US" altLang="en-US" sz="2800" b="0" dirty="0" err="1" smtClean="0"/>
              <a:t>bpm</a:t>
            </a:r>
            <a:r>
              <a:rPr lang="en-US" altLang="en-US" sz="2800" b="0" dirty="0" smtClean="0"/>
              <a:t>.</a:t>
            </a:r>
          </a:p>
          <a:p>
            <a:pPr lvl="1"/>
            <a:r>
              <a:rPr lang="en-US" altLang="en-US" sz="2800" b="0" dirty="0" smtClean="0"/>
              <a:t>Maximum pressure = 10 - 15 cm H</a:t>
            </a:r>
            <a:r>
              <a:rPr lang="en-US" altLang="en-US" sz="2800" b="0" baseline="-25000" dirty="0" smtClean="0"/>
              <a:t>2</a:t>
            </a:r>
            <a:r>
              <a:rPr lang="en-US" altLang="en-US" sz="2800" b="0" dirty="0" smtClean="0"/>
              <a:t>O.</a:t>
            </a:r>
          </a:p>
          <a:p>
            <a:pPr lvl="1"/>
            <a:r>
              <a:rPr lang="en-US" altLang="en-US" sz="2800" b="0" dirty="0" smtClean="0"/>
              <a:t>F</a:t>
            </a:r>
            <a:r>
              <a:rPr lang="en-US" altLang="en-US" sz="2400" b="0" dirty="0" smtClean="0"/>
              <a:t>i</a:t>
            </a:r>
            <a:r>
              <a:rPr lang="en-US" altLang="en-US" sz="2000" b="0" dirty="0" smtClean="0"/>
              <a:t>O</a:t>
            </a:r>
            <a:r>
              <a:rPr lang="en-US" altLang="en-US" sz="2000" b="0" baseline="-25000" dirty="0" smtClean="0"/>
              <a:t>2</a:t>
            </a:r>
            <a:r>
              <a:rPr lang="en-US" altLang="en-US" sz="2800" b="0" dirty="0" smtClean="0"/>
              <a:t> control.</a:t>
            </a:r>
          </a:p>
          <a:p>
            <a:pPr lvl="1"/>
            <a:r>
              <a:rPr lang="en-US" altLang="en-US" sz="2800" b="0" dirty="0" smtClean="0"/>
              <a:t>Baseline CPAP control.</a:t>
            </a:r>
          </a:p>
          <a:p>
            <a:pPr lvl="1"/>
            <a:endParaRPr lang="en-US" altLang="en-US" sz="3600" b="0" dirty="0" smtClean="0"/>
          </a:p>
          <a:p>
            <a:pPr lvl="1"/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919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0813" cy="13906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Resuscitation of the Newborn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Initial steps:</a:t>
            </a:r>
          </a:p>
          <a:p>
            <a:pPr lvl="1" eaLnBrk="1" hangingPunct="1"/>
            <a:r>
              <a:rPr lang="en-US" altLang="en-US" sz="2400" dirty="0" smtClean="0"/>
              <a:t>Term Gestation? Good Tone? Breathing or Crying? </a:t>
            </a:r>
          </a:p>
          <a:p>
            <a:pPr lvl="1" eaLnBrk="1" hangingPunct="1"/>
            <a:r>
              <a:rPr lang="en-US" altLang="en-US" sz="2400" dirty="0" smtClean="0"/>
              <a:t>“NO” to any – Stabilization under radiant warmer.</a:t>
            </a:r>
          </a:p>
          <a:p>
            <a:pPr lvl="2" eaLnBrk="1" hangingPunct="1"/>
            <a:r>
              <a:rPr lang="en-US" altLang="en-US" sz="1800" dirty="0"/>
              <a:t>Prevent heat loss (dry &amp; warm</a:t>
            </a:r>
            <a:r>
              <a:rPr lang="en-US" altLang="en-US" sz="1800" dirty="0" smtClean="0"/>
              <a:t>). [36.5 to 37.5</a:t>
            </a:r>
            <a:r>
              <a:rPr lang="en-US" sz="1800" dirty="0" smtClean="0"/>
              <a:t>° C]</a:t>
            </a:r>
            <a:r>
              <a:rPr lang="en-US" altLang="en-US" sz="1800" dirty="0" smtClean="0"/>
              <a:t> </a:t>
            </a:r>
            <a:endParaRPr lang="en-US" altLang="en-US" sz="1800" dirty="0"/>
          </a:p>
          <a:p>
            <a:pPr lvl="2" eaLnBrk="1" hangingPunct="1"/>
            <a:r>
              <a:rPr lang="en-US" altLang="en-US" sz="1800" dirty="0" smtClean="0"/>
              <a:t>Position, open airway &amp; suction if obstruction present.</a:t>
            </a:r>
          </a:p>
          <a:p>
            <a:pPr lvl="3" eaLnBrk="1" hangingPunct="1"/>
            <a:r>
              <a:rPr lang="en-US" altLang="en-US" sz="1400" dirty="0" smtClean="0"/>
              <a:t>Harm avoidance in meconium-stained, poor tone infants.</a:t>
            </a:r>
          </a:p>
          <a:p>
            <a:pPr lvl="2" eaLnBrk="1" hangingPunct="1"/>
            <a:r>
              <a:rPr lang="en-US" altLang="en-US" sz="1800" dirty="0" smtClean="0"/>
              <a:t>Tactile stimulation to initiate breathing.</a:t>
            </a:r>
          </a:p>
          <a:p>
            <a:pPr lvl="2" eaLnBrk="1" hangingPunct="1"/>
            <a:r>
              <a:rPr lang="en-US" altLang="en-US" sz="1800" dirty="0" smtClean="0"/>
              <a:t>“Golden Minute”</a:t>
            </a:r>
          </a:p>
          <a:p>
            <a:pPr lvl="1" eaLnBrk="1" hangingPunct="1"/>
            <a:r>
              <a:rPr lang="en-US" altLang="en-US" sz="2400" dirty="0" smtClean="0"/>
              <a:t>Evaluate APGAR.</a:t>
            </a:r>
          </a:p>
          <a:p>
            <a:pPr lvl="2" eaLnBrk="1" hangingPunct="1"/>
            <a:r>
              <a:rPr lang="en-US" altLang="en-US" sz="2000" dirty="0" smtClean="0"/>
              <a:t>ECG to evaluate heart rate.</a:t>
            </a:r>
          </a:p>
          <a:p>
            <a:pPr lvl="2" eaLnBrk="1" hangingPunct="1"/>
            <a:r>
              <a:rPr lang="en-US" altLang="en-US" sz="2000" dirty="0" smtClean="0"/>
              <a:t>Respiratory rate and heart rate most important.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0" dirty="0" smtClean="0"/>
              <a:t>Used the Infant Flow Generator.</a:t>
            </a:r>
          </a:p>
          <a:p>
            <a:endParaRPr lang="en-US" altLang="en-US" b="0" dirty="0" smtClean="0"/>
          </a:p>
          <a:p>
            <a:r>
              <a:rPr lang="en-US" altLang="en-US" b="0" dirty="0" smtClean="0"/>
              <a:t>Integrated alarms.</a:t>
            </a:r>
          </a:p>
          <a:p>
            <a:endParaRPr lang="en-US" altLang="en-US" b="0" dirty="0" smtClean="0"/>
          </a:p>
          <a:p>
            <a:r>
              <a:rPr lang="en-US" altLang="en-US" b="0" dirty="0" smtClean="0"/>
              <a:t>2 hour battery life.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162800" cy="679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4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SiPAP?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392987" cy="4572000"/>
          </a:xfrm>
        </p:spPr>
        <p:txBody>
          <a:bodyPr/>
          <a:lstStyle/>
          <a:p>
            <a:r>
              <a:rPr lang="en-US" altLang="en-US" sz="2800" b="0" dirty="0" smtClean="0"/>
              <a:t>Bi-level nasal CPAP with machine timed triggered “Sighs above CPAP baseline”</a:t>
            </a:r>
          </a:p>
          <a:p>
            <a:pPr lvl="1"/>
            <a:r>
              <a:rPr lang="en-US" altLang="en-US" sz="2400" b="0" dirty="0" smtClean="0"/>
              <a:t>A small (2 – 3 cm H</a:t>
            </a:r>
            <a:r>
              <a:rPr lang="en-US" altLang="en-US" sz="2400" b="0" baseline="-25000" dirty="0" smtClean="0"/>
              <a:t>2</a:t>
            </a:r>
            <a:r>
              <a:rPr lang="en-US" altLang="en-US" sz="2400" b="0" dirty="0" smtClean="0"/>
              <a:t>O), slow, unsynchronized, intermittent increase in CPAP pressure for a duration of up to 3 seconds to produce a “Sigh”.</a:t>
            </a:r>
          </a:p>
          <a:p>
            <a:pPr lvl="1"/>
            <a:r>
              <a:rPr lang="en-US" altLang="en-US" sz="2400" b="0" dirty="0" smtClean="0"/>
              <a:t>May increase lung volume by 4 – 6 mL/kg.</a:t>
            </a:r>
          </a:p>
          <a:p>
            <a:r>
              <a:rPr lang="en-US" altLang="en-US" sz="2800" b="0" dirty="0" smtClean="0"/>
              <a:t>The infant can spontaneously breath throughout the breath cycle.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SiPAP?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011987" cy="4572000"/>
          </a:xfrm>
        </p:spPr>
        <p:txBody>
          <a:bodyPr/>
          <a:lstStyle/>
          <a:p>
            <a:r>
              <a:rPr lang="en-US" altLang="en-US" sz="2800" b="0" dirty="0" smtClean="0"/>
              <a:t>Bi-level nasal CPAP with machine timed or patient triggered “Sighs above CPAP baseline”</a:t>
            </a:r>
          </a:p>
          <a:p>
            <a:pPr lvl="1"/>
            <a:r>
              <a:rPr lang="en-US" altLang="en-US" sz="2400" b="0" dirty="0" smtClean="0"/>
              <a:t>A small (2 – 3 cm H</a:t>
            </a:r>
            <a:r>
              <a:rPr lang="en-US" altLang="en-US" sz="2400" b="0" baseline="-25000" dirty="0" smtClean="0"/>
              <a:t>2</a:t>
            </a:r>
            <a:r>
              <a:rPr lang="en-US" altLang="en-US" sz="2400" b="0" dirty="0" smtClean="0"/>
              <a:t>O), slow, unsynchronized, intermittent increase in CPAP pressure for a duration of up to 3 seconds to produce a “Sigh”.</a:t>
            </a:r>
          </a:p>
          <a:p>
            <a:pPr lvl="1"/>
            <a:r>
              <a:rPr lang="en-US" altLang="en-US" sz="2400" b="0" dirty="0" smtClean="0"/>
              <a:t>May increase lung volume by 4 – 6 mL/kg.</a:t>
            </a:r>
          </a:p>
          <a:p>
            <a:r>
              <a:rPr lang="en-US" altLang="en-US" sz="2800" b="0" dirty="0" smtClean="0"/>
              <a:t>The infant can spontaneously breath throughout the breath cycle.</a:t>
            </a:r>
          </a:p>
        </p:txBody>
      </p:sp>
    </p:spTree>
    <p:extLst>
      <p:ext uri="{BB962C8B-B14F-4D97-AF65-F5344CB8AC3E}">
        <p14:creationId xmlns:p14="http://schemas.microsoft.com/office/powerpoint/2010/main" val="15035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will SiPAP do?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316787" cy="47244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3600" b="0" dirty="0" smtClean="0"/>
              <a:t>Reduces ventilator days and extubation failure</a:t>
            </a:r>
          </a:p>
          <a:p>
            <a:r>
              <a:rPr lang="en-US" altLang="en-US" sz="3200" b="0" dirty="0" smtClean="0"/>
              <a:t>Recruit lung volume and improve oxygenation</a:t>
            </a:r>
          </a:p>
          <a:p>
            <a:r>
              <a:rPr lang="en-US" altLang="en-US" sz="3200" b="0" dirty="0" smtClean="0"/>
              <a:t>Off-load respiratory work and improve ventilation (BiPhasic)</a:t>
            </a:r>
          </a:p>
          <a:p>
            <a:r>
              <a:rPr lang="en-US" altLang="en-US" sz="3200" b="0" dirty="0" smtClean="0"/>
              <a:t>May stimulate respiratory center</a:t>
            </a:r>
          </a:p>
          <a:p>
            <a:pPr lvl="1"/>
            <a:endParaRPr lang="en-US" altLang="en-U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Who will benefit from SiPAP?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392987" cy="4114800"/>
          </a:xfrm>
        </p:spPr>
        <p:txBody>
          <a:bodyPr/>
          <a:lstStyle/>
          <a:p>
            <a:r>
              <a:rPr lang="en-US" altLang="en-US" sz="4000" b="0" dirty="0" smtClean="0"/>
              <a:t>Premature infants that don’t require aggressive support.</a:t>
            </a:r>
          </a:p>
          <a:p>
            <a:r>
              <a:rPr lang="en-US" altLang="en-US" sz="4000" b="0" dirty="0" smtClean="0"/>
              <a:t>Infants weaning from mechanical ventilation.</a:t>
            </a:r>
          </a:p>
          <a:p>
            <a:r>
              <a:rPr lang="en-US" altLang="en-US" sz="4000" b="0" dirty="0" smtClean="0"/>
              <a:t>Infants with reasonable compliance.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does the evidence show?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621587" cy="4572000"/>
          </a:xfrm>
        </p:spPr>
        <p:txBody>
          <a:bodyPr/>
          <a:lstStyle/>
          <a:p>
            <a:r>
              <a:rPr lang="en-US" altLang="en-US" sz="4000" b="0" dirty="0" smtClean="0"/>
              <a:t>Studies of </a:t>
            </a:r>
            <a:r>
              <a:rPr lang="en-US" altLang="en-US" sz="4000" b="0" dirty="0" err="1" smtClean="0"/>
              <a:t>nCPAP</a:t>
            </a:r>
            <a:r>
              <a:rPr lang="en-US" altLang="en-US" sz="4000" b="0" dirty="0" smtClean="0"/>
              <a:t> vs. </a:t>
            </a:r>
            <a:r>
              <a:rPr lang="en-US" altLang="en-US" sz="4000" b="0" dirty="0" err="1" smtClean="0"/>
              <a:t>SiPAP</a:t>
            </a:r>
            <a:r>
              <a:rPr lang="en-US" altLang="en-US" sz="4000" b="0" dirty="0" smtClean="0"/>
              <a:t> showed:</a:t>
            </a:r>
          </a:p>
          <a:p>
            <a:pPr lvl="1"/>
            <a:r>
              <a:rPr lang="en-US" altLang="en-US" sz="2800" b="0" dirty="0" smtClean="0"/>
              <a:t>a significantly </a:t>
            </a:r>
            <a:r>
              <a:rPr lang="en-US" altLang="en-US" sz="2800" b="0" i="1" dirty="0" smtClean="0"/>
              <a:t>longer need </a:t>
            </a:r>
            <a:r>
              <a:rPr lang="en-US" altLang="en-US" sz="2800" b="0" dirty="0" smtClean="0"/>
              <a:t>for ventilatory support (6.2 vs. 3.4 days) in </a:t>
            </a:r>
            <a:r>
              <a:rPr lang="en-US" altLang="en-US" sz="2800" b="0" dirty="0" err="1" smtClean="0"/>
              <a:t>nCPAP</a:t>
            </a:r>
            <a:r>
              <a:rPr lang="en-US" altLang="en-US" sz="2800" b="0" dirty="0" smtClean="0"/>
              <a:t> group.</a:t>
            </a:r>
          </a:p>
          <a:p>
            <a:pPr lvl="1"/>
            <a:r>
              <a:rPr lang="en-US" altLang="en-US" sz="2800" b="0" dirty="0" smtClean="0"/>
              <a:t>A significantly </a:t>
            </a:r>
            <a:r>
              <a:rPr lang="en-US" altLang="en-US" sz="2800" b="0" i="1" dirty="0" smtClean="0"/>
              <a:t>longer dependency </a:t>
            </a:r>
            <a:r>
              <a:rPr lang="en-US" altLang="en-US" sz="2800" b="0" dirty="0" smtClean="0"/>
              <a:t>on oxygen (13.8 vs. 6.5 days) in </a:t>
            </a:r>
            <a:r>
              <a:rPr lang="en-US" altLang="en-US" sz="2800" b="0" dirty="0" err="1" smtClean="0"/>
              <a:t>nCPAP</a:t>
            </a:r>
            <a:r>
              <a:rPr lang="en-US" altLang="en-US" sz="2800" b="0" dirty="0" smtClean="0"/>
              <a:t> group.</a:t>
            </a:r>
          </a:p>
          <a:p>
            <a:pPr lvl="1"/>
            <a:r>
              <a:rPr lang="en-US" altLang="en-US" sz="2800" b="0" dirty="0" err="1" smtClean="0"/>
              <a:t>Extubation</a:t>
            </a:r>
            <a:r>
              <a:rPr lang="en-US" altLang="en-US" sz="2800" b="0" dirty="0" smtClean="0"/>
              <a:t> to </a:t>
            </a:r>
            <a:r>
              <a:rPr lang="en-US" altLang="en-US" sz="2800" b="0" dirty="0" err="1" smtClean="0"/>
              <a:t>nCPAP</a:t>
            </a:r>
            <a:r>
              <a:rPr lang="en-US" altLang="en-US" sz="2800" b="0" dirty="0" smtClean="0"/>
              <a:t> (61% success) vs. </a:t>
            </a:r>
            <a:r>
              <a:rPr lang="en-US" altLang="en-US" sz="2800" b="0" dirty="0" err="1" smtClean="0"/>
              <a:t>Extubation</a:t>
            </a:r>
            <a:r>
              <a:rPr lang="en-US" altLang="en-US" sz="2800" b="0" dirty="0" smtClean="0"/>
              <a:t> to </a:t>
            </a:r>
            <a:r>
              <a:rPr lang="en-US" altLang="en-US" sz="2800" b="0" dirty="0" err="1" smtClean="0"/>
              <a:t>SiPAP</a:t>
            </a:r>
            <a:r>
              <a:rPr lang="en-US" altLang="en-US" sz="2800" b="0" dirty="0" smtClean="0"/>
              <a:t> (90% success).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Precautions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315200" cy="5029200"/>
          </a:xfrm>
        </p:spPr>
        <p:txBody>
          <a:bodyPr/>
          <a:lstStyle/>
          <a:p>
            <a:r>
              <a:rPr lang="en-US" altLang="en-US" b="0" dirty="0" smtClean="0"/>
              <a:t>Non-synchronized breaths can lead to:</a:t>
            </a:r>
          </a:p>
          <a:p>
            <a:pPr lvl="1"/>
            <a:r>
              <a:rPr lang="en-US" altLang="en-US" b="0" dirty="0" smtClean="0"/>
              <a:t>Opening of esophagus (at 9 – 11 cm H</a:t>
            </a:r>
            <a:r>
              <a:rPr lang="en-US" altLang="en-US" b="0" baseline="-25000" dirty="0" smtClean="0"/>
              <a:t>2</a:t>
            </a:r>
            <a:r>
              <a:rPr lang="en-US" altLang="en-US" b="0" dirty="0" smtClean="0"/>
              <a:t>O) with gastric insufflation.</a:t>
            </a:r>
          </a:p>
          <a:p>
            <a:pPr lvl="1"/>
            <a:r>
              <a:rPr lang="en-US" altLang="en-US" b="0" dirty="0" smtClean="0"/>
              <a:t>Opening of the mouth (at 9 – 11 cm H</a:t>
            </a:r>
            <a:r>
              <a:rPr lang="en-US" altLang="en-US" b="0" baseline="-25000" dirty="0" smtClean="0"/>
              <a:t>2</a:t>
            </a:r>
            <a:r>
              <a:rPr lang="en-US" altLang="en-US" b="0" dirty="0" smtClean="0"/>
              <a:t>O) with loss of pressure.</a:t>
            </a:r>
          </a:p>
          <a:p>
            <a:pPr lvl="1"/>
            <a:r>
              <a:rPr lang="en-US" altLang="en-US" b="0" dirty="0" smtClean="0"/>
              <a:t>Humidifier low level causes decreased volume delivery.</a:t>
            </a:r>
          </a:p>
          <a:p>
            <a:pPr lvl="1"/>
            <a:r>
              <a:rPr lang="en-US" altLang="en-US" b="0" dirty="0" smtClean="0"/>
              <a:t>Ti &gt; 0.3 sec. can lead to air trapping.</a:t>
            </a:r>
          </a:p>
          <a:p>
            <a:pPr lvl="1"/>
            <a:endParaRPr lang="en-US" altLang="en-US" b="0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772400" cy="5029200"/>
          </a:xfrm>
        </p:spPr>
        <p:txBody>
          <a:bodyPr/>
          <a:lstStyle/>
          <a:p>
            <a:r>
              <a:rPr lang="en-US" dirty="0" smtClean="0"/>
              <a:t>User Verification.</a:t>
            </a:r>
          </a:p>
          <a:p>
            <a:pPr lvl="1"/>
            <a:r>
              <a:rPr lang="en-US" b="0" dirty="0" smtClean="0"/>
              <a:t>Automatic with power up.</a:t>
            </a:r>
          </a:p>
          <a:p>
            <a:r>
              <a:rPr lang="en-US" dirty="0" smtClean="0"/>
              <a:t>From “Set up Screen”.</a:t>
            </a:r>
          </a:p>
          <a:p>
            <a:pPr lvl="1"/>
            <a:r>
              <a:rPr lang="en-US" b="0" dirty="0" smtClean="0"/>
              <a:t>Calibrate O</a:t>
            </a:r>
            <a:r>
              <a:rPr lang="en-US" b="0" baseline="-25000" dirty="0" smtClean="0"/>
              <a:t>2</a:t>
            </a:r>
            <a:r>
              <a:rPr lang="en-US" b="0" dirty="0" smtClean="0"/>
              <a:t> sensor.</a:t>
            </a:r>
          </a:p>
          <a:p>
            <a:pPr lvl="1"/>
            <a:r>
              <a:rPr lang="en-US" b="0" dirty="0" smtClean="0"/>
              <a:t>Leak Test.</a:t>
            </a:r>
          </a:p>
          <a:p>
            <a:pPr lvl="1"/>
            <a:r>
              <a:rPr lang="en-US" b="0" dirty="0" smtClean="0"/>
              <a:t>Alarm Test.</a:t>
            </a:r>
          </a:p>
          <a:p>
            <a:pPr lvl="1"/>
            <a:endParaRPr lang="en-US" b="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81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0813" cy="13906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Resuscitation of the Newborn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Initial steps (cont.):</a:t>
            </a:r>
          </a:p>
          <a:p>
            <a:pPr lvl="1" eaLnBrk="1" hangingPunct="1"/>
            <a:r>
              <a:rPr lang="en-US" altLang="en-US" sz="2400" dirty="0" smtClean="0"/>
              <a:t>Delay cord clamping.</a:t>
            </a:r>
          </a:p>
          <a:p>
            <a:pPr lvl="2" eaLnBrk="1" hangingPunct="1"/>
            <a:r>
              <a:rPr lang="en-US" altLang="en-US" sz="2000" dirty="0" smtClean="0"/>
              <a:t>Pre-Term and Term for at least 30 seconds if stable.</a:t>
            </a:r>
          </a:p>
          <a:p>
            <a:pPr lvl="1" eaLnBrk="1" hangingPunct="1"/>
            <a:r>
              <a:rPr lang="en-US" altLang="en-US" sz="2400" dirty="0" smtClean="0"/>
              <a:t>Limit oxygen, especially in pre-term.</a:t>
            </a:r>
          </a:p>
          <a:p>
            <a:pPr lvl="1" eaLnBrk="1" hangingPunct="1"/>
            <a:r>
              <a:rPr lang="en-US" altLang="en-US" sz="2400" dirty="0" smtClean="0"/>
              <a:t>Use </a:t>
            </a:r>
            <a:r>
              <a:rPr lang="en-US" altLang="en-US" sz="2400" dirty="0"/>
              <a:t>T</a:t>
            </a:r>
            <a:r>
              <a:rPr lang="en-US" altLang="en-US" sz="2400" dirty="0" smtClean="0"/>
              <a:t>-piece resuscitator, flow-inflating, or self-inflating bag and PEEP (&lt; 5 cm 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O).</a:t>
            </a:r>
          </a:p>
          <a:p>
            <a:pPr lvl="2" eaLnBrk="1" hangingPunct="1"/>
            <a:r>
              <a:rPr lang="en-US" altLang="en-US" sz="2000" dirty="0" smtClean="0"/>
              <a:t>20 cm H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 initially; may need to increased to 30 to 40 cm H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 if needed.</a:t>
            </a:r>
          </a:p>
          <a:p>
            <a:pPr lvl="1" eaLnBrk="1" hangingPunct="1"/>
            <a:r>
              <a:rPr lang="en-US" altLang="en-US" sz="2400" dirty="0" smtClean="0"/>
              <a:t>Surfactant early if premature.</a:t>
            </a:r>
          </a:p>
          <a:p>
            <a:pPr lvl="1" eaLnBrk="1" hangingPunct="1"/>
            <a:r>
              <a:rPr lang="en-US" altLang="en-US" sz="2400" dirty="0" smtClean="0"/>
              <a:t>Avoid ETT if possible.</a:t>
            </a:r>
          </a:p>
          <a:p>
            <a:pPr lvl="2" eaLnBrk="1" hangingPunct="1"/>
            <a:r>
              <a:rPr lang="en-US" altLang="en-US" sz="2000" dirty="0" smtClean="0"/>
              <a:t>LMA if 34 weeks or greater.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9988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1" y="0"/>
            <a:ext cx="9147882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5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742950"/>
          </a:xfrm>
        </p:spPr>
        <p:txBody>
          <a:bodyPr/>
          <a:lstStyle/>
          <a:p>
            <a:r>
              <a:rPr lang="en-US" dirty="0" smtClean="0"/>
              <a:t>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772400" cy="4572000"/>
          </a:xfrm>
        </p:spPr>
        <p:txBody>
          <a:bodyPr/>
          <a:lstStyle/>
          <a:p>
            <a:r>
              <a:rPr lang="en-US" sz="3200" b="0" dirty="0" smtClean="0"/>
              <a:t>Set up pressure levels using </a:t>
            </a:r>
            <a:r>
              <a:rPr lang="en-US" sz="3200" b="0" dirty="0" err="1" smtClean="0"/>
              <a:t>flowmeters</a:t>
            </a:r>
            <a:r>
              <a:rPr lang="en-US" sz="3200" b="0" dirty="0" smtClean="0"/>
              <a:t>.</a:t>
            </a:r>
          </a:p>
          <a:p>
            <a:r>
              <a:rPr lang="en-US" sz="3200" b="0" dirty="0" smtClean="0"/>
              <a:t>Select F</a:t>
            </a:r>
            <a:r>
              <a:rPr lang="en-US" sz="2800" b="0" dirty="0" smtClean="0"/>
              <a:t>i</a:t>
            </a:r>
            <a:r>
              <a:rPr lang="en-US" sz="2400" b="0" dirty="0" smtClean="0"/>
              <a:t>O</a:t>
            </a:r>
            <a:r>
              <a:rPr lang="en-US" sz="2400" b="0" baseline="-25000" dirty="0" smtClean="0"/>
              <a:t>2</a:t>
            </a:r>
            <a:r>
              <a:rPr lang="en-US" sz="3200" b="0" dirty="0" smtClean="0"/>
              <a:t> with control knob.</a:t>
            </a:r>
          </a:p>
          <a:p>
            <a:r>
              <a:rPr lang="en-US" sz="3200" b="0" dirty="0" smtClean="0"/>
              <a:t>Select Mode with “</a:t>
            </a:r>
            <a:r>
              <a:rPr lang="en-US" sz="3200" b="0" i="1" dirty="0" smtClean="0"/>
              <a:t>Mode Select Screen</a:t>
            </a:r>
            <a:r>
              <a:rPr lang="en-US" sz="3200" b="0" dirty="0" smtClean="0"/>
              <a:t>”.</a:t>
            </a:r>
          </a:p>
          <a:p>
            <a:r>
              <a:rPr lang="en-US" sz="3200" b="0" dirty="0" smtClean="0"/>
              <a:t>Set appropriate parameters for that mode with “</a:t>
            </a:r>
            <a:r>
              <a:rPr lang="en-US" sz="3200" b="0" i="1" dirty="0" smtClean="0"/>
              <a:t>Parameter Adjust Screen</a:t>
            </a:r>
            <a:r>
              <a:rPr lang="en-US" sz="3200" b="0" dirty="0" smtClean="0"/>
              <a:t>”.</a:t>
            </a:r>
          </a:p>
          <a:p>
            <a:pPr lvl="1"/>
            <a:r>
              <a:rPr lang="en-US" sz="2800" b="0" dirty="0" smtClean="0"/>
              <a:t>Rate</a:t>
            </a:r>
          </a:p>
          <a:p>
            <a:pPr lvl="1"/>
            <a:r>
              <a:rPr lang="en-US" sz="2800" b="0" dirty="0" smtClean="0"/>
              <a:t>Inspiratory time</a:t>
            </a:r>
          </a:p>
          <a:p>
            <a:r>
              <a:rPr lang="en-US" sz="3200" b="0" dirty="0" smtClean="0"/>
              <a:t>Reset Alarms.</a:t>
            </a:r>
          </a:p>
        </p:txBody>
      </p:sp>
    </p:spTree>
    <p:extLst>
      <p:ext uri="{BB962C8B-B14F-4D97-AF65-F5344CB8AC3E}">
        <p14:creationId xmlns:p14="http://schemas.microsoft.com/office/powerpoint/2010/main" val="30371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" y="838200"/>
            <a:ext cx="905981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87"/>
            <a:ext cx="9144001" cy="68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5029200"/>
          </a:xfrm>
        </p:spPr>
        <p:txBody>
          <a:bodyPr/>
          <a:lstStyle/>
          <a:p>
            <a:r>
              <a:rPr lang="en-US" b="0" dirty="0" smtClean="0"/>
              <a:t>Check for pressure on  nose or ears.</a:t>
            </a:r>
          </a:p>
          <a:p>
            <a:r>
              <a:rPr lang="en-US" b="0" dirty="0" smtClean="0"/>
              <a:t>Be sure eyes are clearly visible.</a:t>
            </a:r>
          </a:p>
          <a:p>
            <a:r>
              <a:rPr lang="en-US" b="0" dirty="0" smtClean="0"/>
              <a:t>Be sure generator is stable and secure.</a:t>
            </a:r>
          </a:p>
          <a:p>
            <a:r>
              <a:rPr lang="en-US" b="0" dirty="0" smtClean="0"/>
              <a:t>Check for proper CPAP and Sigh pressures.</a:t>
            </a:r>
          </a:p>
          <a:p>
            <a:r>
              <a:rPr lang="en-US" b="0" dirty="0" smtClean="0"/>
              <a:t>Do physical assessment of infant (e.g. vitals, S</a:t>
            </a:r>
            <a:r>
              <a:rPr lang="en-US" sz="3200" b="0" dirty="0" smtClean="0"/>
              <a:t>p</a:t>
            </a:r>
            <a:r>
              <a:rPr lang="en-US" sz="2800" b="0" dirty="0" smtClean="0"/>
              <a:t>O</a:t>
            </a:r>
            <a:r>
              <a:rPr lang="en-US" sz="2800" b="0" baseline="-25000" dirty="0" smtClean="0"/>
              <a:t>2</a:t>
            </a:r>
            <a:r>
              <a:rPr lang="en-US" b="0" dirty="0" smtClean="0"/>
              <a:t>, comfort).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058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76400"/>
            <a:ext cx="7316787" cy="5029200"/>
          </a:xfrm>
        </p:spPr>
        <p:txBody>
          <a:bodyPr/>
          <a:lstStyle/>
          <a:p>
            <a:r>
              <a:rPr lang="en-US" dirty="0" smtClean="0"/>
              <a:t>Hourly:</a:t>
            </a:r>
          </a:p>
          <a:p>
            <a:pPr lvl="1"/>
            <a:r>
              <a:rPr lang="en-US" b="0" dirty="0" smtClean="0"/>
              <a:t>Generator should be positioned properly on nose without excess pressure. </a:t>
            </a:r>
          </a:p>
          <a:p>
            <a:pPr lvl="1"/>
            <a:r>
              <a:rPr lang="en-US" b="0" dirty="0" smtClean="0"/>
              <a:t>Eyes should be clearly visible.</a:t>
            </a:r>
          </a:p>
          <a:p>
            <a:pPr lvl="1"/>
            <a:r>
              <a:rPr lang="en-US" b="0" dirty="0" smtClean="0"/>
              <a:t>Pressure levels should be accurate.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34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Protocol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772400" cy="4876800"/>
          </a:xfrm>
        </p:spPr>
        <p:txBody>
          <a:bodyPr/>
          <a:lstStyle/>
          <a:p>
            <a:r>
              <a:rPr lang="en-US" b="0" dirty="0" smtClean="0"/>
              <a:t>Physical assessment.</a:t>
            </a:r>
          </a:p>
          <a:p>
            <a:pPr lvl="2"/>
            <a:r>
              <a:rPr lang="en-US" b="0" dirty="0" smtClean="0"/>
              <a:t>Check nasal and ear skin integrity.</a:t>
            </a:r>
          </a:p>
          <a:p>
            <a:pPr lvl="2"/>
            <a:r>
              <a:rPr lang="en-US" b="0" dirty="0" smtClean="0"/>
              <a:t>Adjust infant position.</a:t>
            </a:r>
          </a:p>
          <a:p>
            <a:pPr lvl="2"/>
            <a:r>
              <a:rPr lang="en-US" b="0" dirty="0" smtClean="0"/>
              <a:t>Clean skin with water only.</a:t>
            </a:r>
          </a:p>
          <a:p>
            <a:pPr lvl="2"/>
            <a:r>
              <a:rPr lang="en-US" b="0" dirty="0" smtClean="0"/>
              <a:t>Suction airway.</a:t>
            </a:r>
          </a:p>
          <a:p>
            <a:r>
              <a:rPr lang="en-US" b="0" dirty="0" smtClean="0"/>
              <a:t>Equipment assessment.</a:t>
            </a:r>
          </a:p>
          <a:p>
            <a:pPr lvl="2"/>
            <a:r>
              <a:rPr lang="en-US" b="0" dirty="0" smtClean="0"/>
              <a:t>Clean prongs or mask.</a:t>
            </a:r>
          </a:p>
          <a:p>
            <a:pPr lvl="2"/>
            <a:r>
              <a:rPr lang="en-US" b="0" dirty="0" smtClean="0"/>
              <a:t>Check humidification and gas temperature.</a:t>
            </a:r>
          </a:p>
          <a:p>
            <a:pPr lvl="2"/>
            <a:r>
              <a:rPr lang="en-US" b="0" dirty="0" smtClean="0"/>
              <a:t>Check pressures, F</a:t>
            </a:r>
            <a:r>
              <a:rPr lang="en-US" sz="2400" b="0" dirty="0" smtClean="0"/>
              <a:t>i</a:t>
            </a:r>
            <a:r>
              <a:rPr lang="en-US" sz="2000" b="0" dirty="0" smtClean="0"/>
              <a:t>O</a:t>
            </a:r>
            <a:r>
              <a:rPr lang="en-US" sz="2000" b="0" baseline="-25000" dirty="0" smtClean="0"/>
              <a:t>2</a:t>
            </a:r>
            <a:r>
              <a:rPr lang="en-US" b="0" dirty="0" smtClean="0"/>
              <a:t>.</a:t>
            </a:r>
            <a:endParaRPr lang="en-US" b="0" baseline="-25000" dirty="0" smtClean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343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Maintain OG tube. </a:t>
            </a:r>
          </a:p>
          <a:p>
            <a:r>
              <a:rPr lang="en-US" b="0" dirty="0" smtClean="0"/>
              <a:t>Infant may still receive enteral feeding.</a:t>
            </a:r>
          </a:p>
          <a:p>
            <a:r>
              <a:rPr lang="en-US" b="0" dirty="0" smtClean="0"/>
              <a:t>Reposition infant.</a:t>
            </a:r>
          </a:p>
          <a:p>
            <a:r>
              <a:rPr lang="en-US" b="0" dirty="0" smtClean="0"/>
              <a:t>Maintain infant comfort.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360714" y="173037"/>
            <a:ext cx="74469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2015 Newborn </a:t>
            </a:r>
            <a:r>
              <a:rPr lang="en-GB" altLang="en-US" sz="2800" dirty="0">
                <a:solidFill>
                  <a:srgbClr val="000000"/>
                </a:solidFill>
                <a:ea typeface="msgothic" charset="0"/>
                <a:cs typeface="msgothic" charset="0"/>
              </a:rPr>
              <a:t>Resuscitation Algorithm.</a:t>
            </a:r>
          </a:p>
        </p:txBody>
      </p:sp>
      <p:pic>
        <p:nvPicPr>
          <p:cNvPr id="1026" name="Picture 2" descr="https://eccguidelines.heart.org/wp-content/uploads/2015/10/Neonatal-Resuscitation-Algorith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0863"/>
            <a:ext cx="4648200" cy="62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Conventional Ventilation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057400"/>
            <a:ext cx="6858000" cy="441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 smtClean="0"/>
              <a:t>Drager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Babylog</a:t>
            </a:r>
            <a:r>
              <a:rPr lang="en-US" altLang="en-US" dirty="0" smtClean="0"/>
              <a:t> VN500</a:t>
            </a:r>
          </a:p>
          <a:p>
            <a:pPr marL="609600" indent="-609600" eaLnBrk="1" hangingPunct="1">
              <a:buFontTx/>
              <a:buNone/>
            </a:pP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Conventional Ventilation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7111" y="1447800"/>
            <a:ext cx="7391400" cy="48006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lphaUcPeriod"/>
            </a:pPr>
            <a:r>
              <a:rPr lang="en-US" altLang="en-US" dirty="0" smtClean="0"/>
              <a:t>Intubation</a:t>
            </a:r>
          </a:p>
          <a:p>
            <a:pPr marL="609600" indent="-609600" eaLnBrk="1" hangingPunct="1">
              <a:buFont typeface="+mj-lt"/>
              <a:buAutoNum type="alphaUcPeriod"/>
            </a:pPr>
            <a:r>
              <a:rPr lang="en-US" altLang="en-US" dirty="0" smtClean="0"/>
              <a:t>Circuits</a:t>
            </a:r>
          </a:p>
          <a:p>
            <a:pPr marL="609600" indent="-609600" eaLnBrk="1" hangingPunct="1">
              <a:buFont typeface="+mj-lt"/>
              <a:buAutoNum type="alphaUcPeriod"/>
            </a:pPr>
            <a:r>
              <a:rPr lang="en-US" altLang="en-US" dirty="0" smtClean="0"/>
              <a:t>Humidification</a:t>
            </a:r>
          </a:p>
          <a:p>
            <a:pPr marL="609600" indent="-609600" eaLnBrk="1" hangingPunct="1">
              <a:buFont typeface="+mj-lt"/>
              <a:buAutoNum type="alphaUcPeriod"/>
            </a:pPr>
            <a:r>
              <a:rPr lang="en-US" altLang="en-US" dirty="0" smtClean="0"/>
              <a:t>Indications</a:t>
            </a:r>
          </a:p>
          <a:p>
            <a:pPr marL="609600" indent="-609600" eaLnBrk="1" hangingPunct="1">
              <a:buFont typeface="+mj-lt"/>
              <a:buAutoNum type="alphaUcPeriod"/>
            </a:pPr>
            <a:r>
              <a:rPr lang="en-US" altLang="en-US" dirty="0" smtClean="0"/>
              <a:t>Initial set up</a:t>
            </a:r>
          </a:p>
          <a:p>
            <a:pPr marL="609600" indent="-609600" eaLnBrk="1" hangingPunct="1">
              <a:buFont typeface="+mj-lt"/>
              <a:buAutoNum type="alphaUcPeriod"/>
            </a:pPr>
            <a:r>
              <a:rPr lang="en-US" altLang="en-US" dirty="0" smtClean="0"/>
              <a:t>Weaning</a:t>
            </a:r>
          </a:p>
          <a:p>
            <a:pPr marL="609600" indent="-609600" eaLnBrk="1" hangingPunct="1">
              <a:buFont typeface="+mj-lt"/>
              <a:buAutoNum type="alphaUcPeriod"/>
            </a:pPr>
            <a:r>
              <a:rPr lang="en-US" altLang="en-US" dirty="0" smtClean="0"/>
              <a:t>Discontinuation</a:t>
            </a:r>
          </a:p>
          <a:p>
            <a:pPr marL="609600" indent="-609600" eaLnBrk="1" hangingPunct="1">
              <a:buFont typeface="+mj-lt"/>
              <a:buAutoNum type="alphaUcPeriod"/>
            </a:pPr>
            <a:r>
              <a:rPr lang="en-US" altLang="en-US" dirty="0" smtClean="0"/>
              <a:t>VIP Special Features</a:t>
            </a:r>
          </a:p>
          <a:p>
            <a:pPr marL="609600" indent="-609600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74756" name="Picture 4" descr="HM0043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3121111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15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en-US" dirty="0" smtClean="0"/>
              <a:t>Intubation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15200" cy="4724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Indications </a:t>
            </a:r>
            <a:r>
              <a:rPr lang="en-US" altLang="en-US" sz="3200" b="0" i="1" dirty="0" smtClean="0"/>
              <a:t>(not necessarily ventilation)</a:t>
            </a:r>
          </a:p>
          <a:p>
            <a:pPr lvl="1" eaLnBrk="1" hangingPunct="1"/>
            <a:r>
              <a:rPr lang="en-US" altLang="en-US" sz="2800" b="0" dirty="0" smtClean="0"/>
              <a:t>One minute Apgar 0 to 3.</a:t>
            </a:r>
          </a:p>
          <a:p>
            <a:pPr lvl="1" eaLnBrk="1" hangingPunct="1"/>
            <a:r>
              <a:rPr lang="en-US" altLang="en-US" sz="2800" b="0" dirty="0" smtClean="0"/>
              <a:t>Bag &amp; mask ventilation is difficult.</a:t>
            </a:r>
          </a:p>
          <a:p>
            <a:pPr lvl="1" eaLnBrk="1" hangingPunct="1"/>
            <a:r>
              <a:rPr lang="en-US" altLang="en-US" sz="2800" b="0" dirty="0" smtClean="0"/>
              <a:t>Thick meconium is present.</a:t>
            </a:r>
          </a:p>
          <a:p>
            <a:pPr lvl="1" eaLnBrk="1" hangingPunct="1"/>
            <a:r>
              <a:rPr lang="en-US" altLang="en-US" sz="2800" b="0" dirty="0" smtClean="0"/>
              <a:t>Suspect diaphragmatic hernia.</a:t>
            </a:r>
          </a:p>
          <a:p>
            <a:pPr lvl="1" eaLnBrk="1" hangingPunct="1"/>
            <a:r>
              <a:rPr lang="en-US" altLang="en-US" sz="2800" b="0" dirty="0" smtClean="0"/>
              <a:t>Obstructive lesions.</a:t>
            </a:r>
          </a:p>
          <a:p>
            <a:pPr lvl="1" eaLnBrk="1" hangingPunct="1"/>
            <a:r>
              <a:rPr lang="en-US" altLang="en-US" sz="2800" b="0" dirty="0" smtClean="0"/>
              <a:t>Secretion removal.</a:t>
            </a:r>
          </a:p>
          <a:p>
            <a:pPr lvl="1" eaLnBrk="1" hangingPunct="1"/>
            <a:r>
              <a:rPr lang="en-US" altLang="en-US" sz="2800" b="0" dirty="0" smtClean="0"/>
              <a:t>Surgery.</a:t>
            </a:r>
          </a:p>
          <a:p>
            <a:pPr lvl="1" eaLnBrk="1" hangingPunct="1"/>
            <a:r>
              <a:rPr lang="en-US" altLang="en-US" sz="2800" b="0" dirty="0" smtClean="0"/>
              <a:t>Sputum culture.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247650"/>
            <a:ext cx="8458200" cy="66675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+mn-lt"/>
              </a:rPr>
              <a:t>Intubation - </a:t>
            </a:r>
            <a:r>
              <a:rPr lang="en-US" altLang="en-US" b="1" i="1" dirty="0" smtClean="0">
                <a:latin typeface="+mn-lt"/>
              </a:rPr>
              <a:t>Equipment</a:t>
            </a:r>
          </a:p>
        </p:txBody>
      </p:sp>
      <p:graphicFrame>
        <p:nvGraphicFramePr>
          <p:cNvPr id="203840" name="Group 64"/>
          <p:cNvGraphicFramePr>
            <a:graphicFrameLocks noGrp="1"/>
          </p:cNvGraphicFramePr>
          <p:nvPr>
            <p:ph type="tbl" idx="1"/>
          </p:nvPr>
        </p:nvGraphicFramePr>
        <p:xfrm>
          <a:off x="252413" y="1143000"/>
          <a:ext cx="8739187" cy="4962526"/>
        </p:xfrm>
        <a:graphic>
          <a:graphicData uri="http://schemas.openxmlformats.org/drawingml/2006/table">
            <a:tbl>
              <a:tblPr/>
              <a:tblGrid>
                <a:gridCol w="1247775"/>
                <a:gridCol w="1150937"/>
                <a:gridCol w="1347788"/>
                <a:gridCol w="1247775"/>
                <a:gridCol w="1247775"/>
                <a:gridCol w="1249362"/>
                <a:gridCol w="1247775"/>
              </a:tblGrid>
              <a:tr h="184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Gest. 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Wgt.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Grams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Uncuffed 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Suction Catheter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Nasal Depth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7-8-9 rule + 1cm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Oral Depth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7-8-9 rule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28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Miller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&lt;8cm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&lt;7cm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28–34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Miller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1000g 8cm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34-38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Miller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2000g 9cm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Miller 0 -1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3000g 10cm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3000g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53" name="Text Box 65"/>
          <p:cNvSpPr txBox="1">
            <a:spLocks noChangeArrowheads="1"/>
          </p:cNvSpPr>
          <p:nvPr/>
        </p:nvSpPr>
        <p:spPr bwMode="auto">
          <a:xfrm>
            <a:off x="533400" y="61722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+mn-lt"/>
              </a:rPr>
              <a:t>ET Tube on X-ray has placement at T2 – T5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Pediatric ET Tube Size (&gt;1yr)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7315200" cy="464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Inside Diameter (mm) =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					</a:t>
            </a:r>
            <a:r>
              <a:rPr lang="en-US" altLang="en-US" u="sng" dirty="0" smtClean="0"/>
              <a:t>16 + age in years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               			   4</a:t>
            </a:r>
          </a:p>
          <a:p>
            <a:pPr lvl="1" eaLnBrk="1" hangingPunct="1">
              <a:buFontTx/>
              <a:buChar char="•"/>
            </a:pPr>
            <a:r>
              <a:rPr lang="en-US" altLang="en-US" dirty="0" err="1" smtClean="0"/>
              <a:t>Uncuffed</a:t>
            </a:r>
            <a:r>
              <a:rPr lang="en-US" altLang="en-US" dirty="0" smtClean="0"/>
              <a:t> tubes until age 8 years</a:t>
            </a:r>
          </a:p>
          <a:p>
            <a:pPr eaLnBrk="1" hangingPunct="1"/>
            <a:r>
              <a:rPr lang="en-US" altLang="en-US" dirty="0" smtClean="0"/>
              <a:t>Miller blade for infants (straight)</a:t>
            </a:r>
          </a:p>
          <a:p>
            <a:pPr eaLnBrk="1" hangingPunct="1"/>
            <a:r>
              <a:rPr lang="en-US" altLang="en-US" dirty="0" smtClean="0"/>
              <a:t>Macintosh for pediatrics (curved)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QUESTION</a:t>
            </a:r>
            <a:r>
              <a:rPr lang="en-US" altLang="en-US" sz="3200" smtClean="0"/>
              <a:t>:  For the neonate below 1000 gram body weight, the proper size laryngoscope blade should be size _____ and endotracheal tube size ____ ID mm: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438400"/>
            <a:ext cx="7315200" cy="27432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endParaRPr lang="en-US" altLang="en-US" sz="2800" smtClean="0"/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z="2800" b="0" smtClean="0"/>
              <a:t>0,  1.5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z="2800" b="0" smtClean="0"/>
              <a:t>0, 2.5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z="2800" b="0" smtClean="0"/>
              <a:t>1, 1.5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z="2800" b="0" smtClean="0"/>
              <a:t>1, 2.5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2438400" y="57150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B.  0, 2.5</a:t>
            </a:r>
            <a:endParaRPr lang="en-US" altLang="en-US" sz="240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utoUpdateAnimBg="0"/>
      <p:bldP spid="206851" grpId="0" autoUpdateAnimBg="0"/>
      <p:bldP spid="206852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5905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Circuits</a:t>
            </a:r>
            <a:endParaRPr lang="en-US" altLang="en-US" sz="2400" b="1" i="1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90600"/>
            <a:ext cx="7239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0" dirty="0" smtClean="0"/>
              <a:t>Usually </a:t>
            </a:r>
            <a:r>
              <a:rPr lang="en-US" altLang="en-US" dirty="0" smtClean="0"/>
              <a:t>low compliant</a:t>
            </a:r>
            <a:r>
              <a:rPr lang="en-US" altLang="en-US" b="0" dirty="0" smtClean="0"/>
              <a:t> circuits.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0" dirty="0" smtClean="0"/>
              <a:t>Minimizes volume loss.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b="0" dirty="0" smtClean="0">
                <a:solidFill>
                  <a:srgbClr val="FF0000"/>
                </a:solidFill>
              </a:rPr>
              <a:t>Lost vol. = Compliance factor x (PIP – PEEP)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0" dirty="0" smtClean="0"/>
              <a:t>No lost volume correction needed if volume measured at </a:t>
            </a:r>
            <a:r>
              <a:rPr lang="en-US" altLang="en-US" dirty="0" smtClean="0"/>
              <a:t>proximal airway.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0" dirty="0" smtClean="0"/>
              <a:t>Usually </a:t>
            </a:r>
            <a:r>
              <a:rPr lang="en-US" altLang="en-US" dirty="0" smtClean="0"/>
              <a:t>heated wire</a:t>
            </a:r>
            <a:r>
              <a:rPr lang="en-US" altLang="en-US" b="0" dirty="0" smtClean="0"/>
              <a:t> circuits.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0" dirty="0" smtClean="0"/>
              <a:t>Water traps required if non-heated circuit.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Humidification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Usually low compliance wick style humidifiers.</a:t>
            </a:r>
          </a:p>
          <a:p>
            <a:pPr eaLnBrk="1" hangingPunct="1"/>
            <a:r>
              <a:rPr lang="en-US" altLang="en-US" sz="3200" dirty="0" smtClean="0"/>
              <a:t>Monitor for rain-out.</a:t>
            </a:r>
          </a:p>
          <a:p>
            <a:pPr lvl="1" eaLnBrk="1" hangingPunct="1"/>
            <a:r>
              <a:rPr lang="en-US" altLang="en-US" sz="2800" dirty="0" smtClean="0"/>
              <a:t>Adjust wire heat.</a:t>
            </a:r>
          </a:p>
          <a:p>
            <a:pPr lvl="1" eaLnBrk="1" hangingPunct="1"/>
            <a:r>
              <a:rPr lang="en-US" altLang="en-US" sz="2800" dirty="0" smtClean="0"/>
              <a:t>Add traps if not heated.</a:t>
            </a:r>
          </a:p>
          <a:p>
            <a:pPr eaLnBrk="1" hangingPunct="1"/>
            <a:r>
              <a:rPr lang="en-US" altLang="en-US" sz="3200" dirty="0" smtClean="0"/>
              <a:t>Recommended temperature at the airway is 32 – 37</a:t>
            </a:r>
            <a:r>
              <a:rPr lang="en-US" sz="3200" dirty="0" smtClean="0"/>
              <a:t>° </a:t>
            </a:r>
            <a:r>
              <a:rPr lang="en-US" altLang="en-US" sz="3200" dirty="0" smtClean="0"/>
              <a:t>C.</a:t>
            </a:r>
          </a:p>
          <a:p>
            <a:pPr eaLnBrk="1" hangingPunct="1"/>
            <a:r>
              <a:rPr lang="en-US" altLang="en-US" sz="3200" dirty="0" smtClean="0"/>
              <a:t>Place proximal temperature probe outside isolette or radiant warmer.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Indications for Ventilation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731520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Apnea.</a:t>
            </a:r>
          </a:p>
          <a:p>
            <a:pPr eaLnBrk="1" hangingPunct="1"/>
            <a:r>
              <a:rPr lang="en-US" altLang="en-US" dirty="0" err="1" smtClean="0"/>
              <a:t>Hypercapnea</a:t>
            </a:r>
            <a:r>
              <a:rPr lang="en-US" altLang="en-US" dirty="0" smtClean="0"/>
              <a:t> </a:t>
            </a:r>
            <a:r>
              <a:rPr lang="en-US" altLang="en-US" sz="2800" b="0" dirty="0" smtClean="0"/>
              <a:t>(P</a:t>
            </a:r>
            <a:r>
              <a:rPr lang="en-US" altLang="en-US" sz="2400" b="0" dirty="0" smtClean="0"/>
              <a:t>a</a:t>
            </a:r>
            <a:r>
              <a:rPr lang="en-US" altLang="en-US" sz="2000" b="0" dirty="0" smtClean="0"/>
              <a:t>CO</a:t>
            </a:r>
            <a:r>
              <a:rPr lang="en-US" altLang="en-US" sz="2000" b="0" baseline="-25000" dirty="0" smtClean="0"/>
              <a:t>2</a:t>
            </a:r>
            <a:r>
              <a:rPr lang="en-US" altLang="en-US" sz="2800" b="0" dirty="0" smtClean="0"/>
              <a:t> increase with pH decrease).</a:t>
            </a:r>
          </a:p>
          <a:p>
            <a:pPr eaLnBrk="1" hangingPunct="1"/>
            <a:r>
              <a:rPr lang="en-US" altLang="en-US" dirty="0" smtClean="0"/>
              <a:t>Hypoxemia </a:t>
            </a:r>
            <a:r>
              <a:rPr lang="en-US" altLang="en-US" sz="2800" b="0" dirty="0" smtClean="0"/>
              <a:t>(P</a:t>
            </a:r>
            <a:r>
              <a:rPr lang="en-US" altLang="en-US" sz="2400" b="0" dirty="0" smtClean="0"/>
              <a:t>a</a:t>
            </a:r>
            <a:r>
              <a:rPr lang="en-US" altLang="en-US" sz="2000" b="0" dirty="0" smtClean="0"/>
              <a:t>O</a:t>
            </a:r>
            <a:r>
              <a:rPr lang="en-US" altLang="en-US" sz="2000" b="0" baseline="-25000" dirty="0" smtClean="0"/>
              <a:t>2</a:t>
            </a:r>
            <a:r>
              <a:rPr lang="en-US" altLang="en-US" sz="2800" b="0" dirty="0" smtClean="0"/>
              <a:t> &lt; 50 mmHg on elevated F</a:t>
            </a:r>
            <a:r>
              <a:rPr lang="en-US" altLang="en-US" sz="2400" b="0" dirty="0" smtClean="0"/>
              <a:t>i</a:t>
            </a:r>
            <a:r>
              <a:rPr lang="en-US" altLang="en-US" sz="2000" b="0" dirty="0" smtClean="0"/>
              <a:t>O</a:t>
            </a:r>
            <a:r>
              <a:rPr lang="en-US" altLang="en-US" sz="2000" b="0" baseline="-25000" dirty="0" smtClean="0"/>
              <a:t>2</a:t>
            </a:r>
            <a:r>
              <a:rPr lang="en-US" altLang="en-US" sz="2800" b="0" dirty="0" smtClean="0"/>
              <a:t>).</a:t>
            </a:r>
          </a:p>
          <a:p>
            <a:pPr eaLnBrk="1" hangingPunct="1"/>
            <a:r>
              <a:rPr lang="en-US" altLang="en-US" dirty="0" smtClean="0"/>
              <a:t>Decrease WOB.</a:t>
            </a:r>
          </a:p>
          <a:p>
            <a:pPr lvl="1" eaLnBrk="1" hangingPunct="1"/>
            <a:r>
              <a:rPr lang="en-US" altLang="en-US" b="0" dirty="0" smtClean="0"/>
              <a:t>Maintain elasticity &amp; FRC.</a:t>
            </a:r>
          </a:p>
          <a:p>
            <a:pPr lvl="1" eaLnBrk="1" hangingPunct="1"/>
            <a:r>
              <a:rPr lang="en-US" altLang="en-US" b="0" dirty="0" smtClean="0"/>
              <a:t>Prevent atelectasis.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Initial </a:t>
            </a:r>
            <a:r>
              <a:rPr lang="en-US" altLang="en-US" dirty="0"/>
              <a:t>Ventilator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9" y="1676400"/>
            <a:ext cx="7237413" cy="48768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romanUcPeriod"/>
            </a:pPr>
            <a:r>
              <a:rPr lang="en-US" altLang="en-US" sz="2800" b="0" dirty="0"/>
              <a:t>Mode</a:t>
            </a:r>
          </a:p>
          <a:p>
            <a:pPr marL="609600" indent="-609600" eaLnBrk="1" hangingPunct="1">
              <a:buFont typeface="+mj-lt"/>
              <a:buAutoNum type="romanUcPeriod"/>
            </a:pPr>
            <a:r>
              <a:rPr lang="en-US" altLang="en-US" sz="2800" b="0" dirty="0"/>
              <a:t>Frequency</a:t>
            </a:r>
          </a:p>
          <a:p>
            <a:pPr marL="609600" indent="-609600" eaLnBrk="1" hangingPunct="1">
              <a:buFont typeface="+mj-lt"/>
              <a:buAutoNum type="romanUcPeriod"/>
            </a:pPr>
            <a:r>
              <a:rPr lang="en-US" altLang="en-US" sz="2800" b="0" dirty="0"/>
              <a:t>Peak Pressure</a:t>
            </a:r>
          </a:p>
          <a:p>
            <a:pPr marL="609600" indent="-609600" eaLnBrk="1" hangingPunct="1">
              <a:buFont typeface="+mj-lt"/>
              <a:buAutoNum type="romanUcPeriod"/>
            </a:pPr>
            <a:r>
              <a:rPr lang="en-US" altLang="en-US" sz="2800" b="0" dirty="0"/>
              <a:t>Tidal Volume</a:t>
            </a:r>
          </a:p>
          <a:p>
            <a:pPr marL="609600" indent="-609600" eaLnBrk="1" hangingPunct="1">
              <a:buFont typeface="+mj-lt"/>
              <a:buAutoNum type="romanUcPeriod"/>
            </a:pPr>
            <a:r>
              <a:rPr lang="en-US" altLang="en-US" sz="2800" b="0" dirty="0"/>
              <a:t>Inspiratory Time</a:t>
            </a:r>
          </a:p>
          <a:p>
            <a:pPr marL="609600" indent="-609600" eaLnBrk="1" hangingPunct="1">
              <a:buFont typeface="+mj-lt"/>
              <a:buAutoNum type="romanUcPeriod"/>
            </a:pPr>
            <a:r>
              <a:rPr lang="en-US" altLang="en-US" sz="2800" b="0" dirty="0"/>
              <a:t>I:E Ratio</a:t>
            </a:r>
          </a:p>
          <a:p>
            <a:pPr marL="609600" indent="-609600" eaLnBrk="1" hangingPunct="1">
              <a:buFont typeface="+mj-lt"/>
              <a:buAutoNum type="romanUcPeriod"/>
            </a:pPr>
            <a:r>
              <a:rPr lang="en-US" altLang="en-US" sz="2800" b="0" dirty="0"/>
              <a:t>Flow</a:t>
            </a:r>
          </a:p>
          <a:p>
            <a:pPr marL="609600" indent="-609600" eaLnBrk="1" hangingPunct="1">
              <a:buFont typeface="+mj-lt"/>
              <a:buAutoNum type="romanUcPeriod"/>
            </a:pPr>
            <a:r>
              <a:rPr lang="en-US" altLang="en-US" sz="2800" b="0" dirty="0"/>
              <a:t>FIO2</a:t>
            </a:r>
          </a:p>
          <a:p>
            <a:pPr marL="609600" indent="-609600" eaLnBrk="1" hangingPunct="1">
              <a:buFont typeface="+mj-lt"/>
              <a:buAutoNum type="romanUcPeriod"/>
            </a:pPr>
            <a:r>
              <a:rPr lang="en-US" altLang="en-US" sz="2800" b="0" dirty="0"/>
              <a:t>PEEP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1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2"/>
  <p:tag name="MULTIRESPDIVISOR" val="1"/>
  <p:tag name="CORRECTPOINTVALUE" val="100"/>
  <p:tag name="ADDINALWAYSLOADED" val="False"/>
  <p:tag name="DEFAULTPORT" val="1001"/>
  <p:tag name="COUNTDOWNSTYLE" val="5"/>
  <p:tag name="USEENTERPRISEMANAGER" val="False"/>
  <p:tag name="CHARTVALUEFORMAT" val="0%"/>
  <p:tag name="STDCHART" val="1"/>
  <p:tag name="BUBBLEVALUEFORMAT" val="0.0"/>
  <p:tag name="CUSTOMCELLBACKCOLOR1" val="-1"/>
  <p:tag name="DISPLAYNAME" val="True"/>
  <p:tag name="GRIDSIZE" val="{Width=800, Height=600}"/>
  <p:tag name="RESETCHARTS" val="True"/>
  <p:tag name="ALLOWUSERFEEDBACK" val="True"/>
  <p:tag name="ZEROBASED" val="False"/>
  <p:tag name="EXPANDSHOWBAR" val="True"/>
  <p:tag name="ANSWERNOWTEXT" val="Answer Now"/>
  <p:tag name="NUMRESPONSES" val="1"/>
  <p:tag name="ROTATIONINTERVAL" val="2"/>
  <p:tag name="BUBBLENAMEVISIBLE" val="True"/>
  <p:tag name="CUSTOMCELLBACKCOLOR2" val="-13395457"/>
  <p:tag name="GRIDOPACITY" val="90"/>
  <p:tag name="CHARTLABELS" val="1"/>
  <p:tag name="INCORRECTPOINTVALUE" val="0"/>
  <p:tag name="CHARTSCALE" val="True"/>
  <p:tag name="ANSWERNOWSTYLE" val="-1"/>
  <p:tag name="TEAMSINLEADERBOARD" val="5"/>
  <p:tag name="CUSTOMCELLFORECOLOR" val="-16777216"/>
  <p:tag name="GRIDROTATIONINTERVAL" val="2"/>
  <p:tag name="PARTLISTDEFAULT" val="0"/>
  <p:tag name="AUTOADJUSTPARTRANGE" val="True"/>
  <p:tag name="RESPCOUNTERFORMAT" val="0"/>
  <p:tag name="AUTOADVANCE" val="False"/>
  <p:tag name="DEFAULTNUMTEAMS" val="5"/>
  <p:tag name="GRIDPOSITION" val="1"/>
  <p:tag name="REALTIMEBACKUP" val="False"/>
  <p:tag name="REQUIREPASSWORD" val="False"/>
  <p:tag name="AUTOUPDATEALIASES" val="False"/>
  <p:tag name="USESCHEMECOLORS" val="True"/>
  <p:tag name="INCLUDEPPT" val="True"/>
  <p:tag name="RESPTABLESTYLE" val="1"/>
  <p:tag name="BUBBLEGROUPING" val="3"/>
  <p:tag name="INCLUDENONRESPONDERS" val="False"/>
  <p:tag name="COUNTDOWNSECONDS" val="20"/>
  <p:tag name="DISPLAYDEVICEID" val="True"/>
  <p:tag name="ENABLEPRESENTERVPAD" val="False"/>
  <p:tag name="POLLINGCYCLE" val="2"/>
  <p:tag name="MAXRESPONDERS" val="5"/>
  <p:tag name="BACKUPMAINTENANCE" val="7"/>
  <p:tag name="CUSTOMCELLBACKCOLOR4" val="-8355712"/>
  <p:tag name="SHOWBARVISIBLE" val="True"/>
  <p:tag name="REALTIMEBACKUPPATH" val="(None)"/>
  <p:tag name="DELIMITERS" val="3.1"/>
  <p:tag name="TPVERSION" val="2008"/>
  <p:tag name="POWERPOINTVERSION" val="14.0"/>
  <p:tag name="TPFULLVERSION" val="4.2.3.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Office\Templates\Green marble\Marketing Plan.pot</Template>
  <TotalTime>4683</TotalTime>
  <Words>3874</Words>
  <Application>Microsoft Office PowerPoint</Application>
  <PresentationFormat>On-screen Show (4:3)</PresentationFormat>
  <Paragraphs>757</Paragraphs>
  <Slides>116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Marketing Plan</vt:lpstr>
      <vt:lpstr>RSPT 2335</vt:lpstr>
      <vt:lpstr>MODULE D Resources</vt:lpstr>
      <vt:lpstr>AARC Clinical Practice Guidelines</vt:lpstr>
      <vt:lpstr>MODULE D Objectives</vt:lpstr>
      <vt:lpstr>MODULE D - Objectives</vt:lpstr>
      <vt:lpstr>MODULE D Major Topics</vt:lpstr>
      <vt:lpstr>Resuscitation of the Newborn</vt:lpstr>
      <vt:lpstr>Resuscitation of the Newborn</vt:lpstr>
      <vt:lpstr>PowerPoint Presentation</vt:lpstr>
      <vt:lpstr>Targeted Pre-Ductal SpO2 After Birth</vt:lpstr>
      <vt:lpstr>APGAR </vt:lpstr>
      <vt:lpstr>APGAR</vt:lpstr>
      <vt:lpstr>Resuscitation</vt:lpstr>
      <vt:lpstr>Normal Values</vt:lpstr>
      <vt:lpstr>Blood Gases</vt:lpstr>
      <vt:lpstr>High Flow Nasal Cannula</vt:lpstr>
      <vt:lpstr>HFNC &amp; CPAP</vt:lpstr>
      <vt:lpstr>High Flow Nasal Cannula</vt:lpstr>
      <vt:lpstr>PowerPoint Presentation</vt:lpstr>
      <vt:lpstr>CPAP</vt:lpstr>
      <vt:lpstr>Indications for CPAP</vt:lpstr>
      <vt:lpstr>Contraindications for CPAP</vt:lpstr>
      <vt:lpstr>Complications</vt:lpstr>
      <vt:lpstr>Limitations</vt:lpstr>
      <vt:lpstr>Ideal CPAP System</vt:lpstr>
      <vt:lpstr>Types of CPAP Systems</vt:lpstr>
      <vt:lpstr>HFNC &amp; CPAP</vt:lpstr>
      <vt:lpstr>INFANT FLOW SYSTEM</vt:lpstr>
      <vt:lpstr>Advantages</vt:lpstr>
      <vt:lpstr>Infant Flow CPAP:</vt:lpstr>
      <vt:lpstr>Setting up the equipment.</vt:lpstr>
      <vt:lpstr>PowerPoint Presentation</vt:lpstr>
      <vt:lpstr>PowerPoint Presentation</vt:lpstr>
      <vt:lpstr>Attach equipment to the patient:</vt:lpstr>
      <vt:lpstr>Initial Parameters</vt:lpstr>
      <vt:lpstr>PowerPoint Presentation</vt:lpstr>
      <vt:lpstr>PowerPoint Presentation</vt:lpstr>
      <vt:lpstr>BUBBLE CPAP</vt:lpstr>
      <vt:lpstr>Advantages</vt:lpstr>
      <vt:lpstr>Application</vt:lpstr>
      <vt:lpstr>PowerPoint Presentation</vt:lpstr>
      <vt:lpstr>PowerPoint Presentation</vt:lpstr>
      <vt:lpstr>Babi.Plus Bubble PAP Valve</vt:lpstr>
      <vt:lpstr>PowerPoint Presentation</vt:lpstr>
      <vt:lpstr>Babi.Plus Bubble PAP Valve</vt:lpstr>
      <vt:lpstr>Disposable supplies</vt:lpstr>
      <vt:lpstr>PowerPoint Presentation</vt:lpstr>
      <vt:lpstr>PowerPoint Presentation</vt:lpstr>
      <vt:lpstr>PowerPoint Presentation</vt:lpstr>
      <vt:lpstr>The Babi.Plus PAP valve </vt:lpstr>
      <vt:lpstr>The Babi.Plus PAP valve </vt:lpstr>
      <vt:lpstr>Initial Parameters</vt:lpstr>
      <vt:lpstr>Monitor the patient every hour:</vt:lpstr>
      <vt:lpstr>Monitor the patient every 2 hours:</vt:lpstr>
      <vt:lpstr>Monitor the patient’s skin every 3-4 hours:</vt:lpstr>
      <vt:lpstr>Troubleshooting</vt:lpstr>
      <vt:lpstr>Troubleshooting</vt:lpstr>
      <vt:lpstr>SiPAP http://www.youtube.com/watch?v=9lh6Ff5iV84  </vt:lpstr>
      <vt:lpstr>PowerPoint Presentation</vt:lpstr>
      <vt:lpstr>SiPAP</vt:lpstr>
      <vt:lpstr>PowerPoint Presentation</vt:lpstr>
      <vt:lpstr>PowerPoint Presentation</vt:lpstr>
      <vt:lpstr>NCPAP</vt:lpstr>
      <vt:lpstr>NCPAP</vt:lpstr>
      <vt:lpstr>BiPhasic</vt:lpstr>
      <vt:lpstr>PowerPoint Presentation</vt:lpstr>
      <vt:lpstr>Trigger BiPhasic</vt:lpstr>
      <vt:lpstr>PowerPoint Presentation</vt:lpstr>
      <vt:lpstr>Other features</vt:lpstr>
      <vt:lpstr>Features</vt:lpstr>
      <vt:lpstr>PowerPoint Presentation</vt:lpstr>
      <vt:lpstr>What is SiPAP?</vt:lpstr>
      <vt:lpstr>What is SiPAP?</vt:lpstr>
      <vt:lpstr>What will SiPAP do?</vt:lpstr>
      <vt:lpstr>Who will benefit from SiPAP?</vt:lpstr>
      <vt:lpstr>What does the evidence show?</vt:lpstr>
      <vt:lpstr>Precautions</vt:lpstr>
      <vt:lpstr>Pre-Tests</vt:lpstr>
      <vt:lpstr>PowerPoint Presentation</vt:lpstr>
      <vt:lpstr>PowerPoint Presentation</vt:lpstr>
      <vt:lpstr>Set Up</vt:lpstr>
      <vt:lpstr>PowerPoint Presentation</vt:lpstr>
      <vt:lpstr>PowerPoint Presentation</vt:lpstr>
      <vt:lpstr>PowerPoint Presentation</vt:lpstr>
      <vt:lpstr>PowerPoint Presentation</vt:lpstr>
      <vt:lpstr>Final Checks</vt:lpstr>
      <vt:lpstr>Follow-up Care</vt:lpstr>
      <vt:lpstr>Per Protocol checks</vt:lpstr>
      <vt:lpstr>Nursing Care</vt:lpstr>
      <vt:lpstr>Conventional Ventilation</vt:lpstr>
      <vt:lpstr>Conventional Ventilation</vt:lpstr>
      <vt:lpstr>Intubation </vt:lpstr>
      <vt:lpstr>Intubation - Equipment</vt:lpstr>
      <vt:lpstr>Pediatric ET Tube Size (&gt;1yr)</vt:lpstr>
      <vt:lpstr>QUESTION:  For the neonate below 1000 gram body weight, the proper size laryngoscope blade should be size _____ and endotracheal tube size ____ ID mm:</vt:lpstr>
      <vt:lpstr>Circuits</vt:lpstr>
      <vt:lpstr>Humidification</vt:lpstr>
      <vt:lpstr>Indications for Ventilation</vt:lpstr>
      <vt:lpstr>Initial Ventilator Settings</vt:lpstr>
      <vt:lpstr>Mode</vt:lpstr>
      <vt:lpstr>Mode</vt:lpstr>
      <vt:lpstr>Frequency</vt:lpstr>
      <vt:lpstr>Peak Pressure</vt:lpstr>
      <vt:lpstr>Tidal Volume</vt:lpstr>
      <vt:lpstr>Vt. = Ti (sec) x flow (L/min)</vt:lpstr>
      <vt:lpstr>Inspiratory Time</vt:lpstr>
      <vt:lpstr>I:E Ratio</vt:lpstr>
      <vt:lpstr>Flow</vt:lpstr>
      <vt:lpstr>FiO2</vt:lpstr>
      <vt:lpstr>PEEP</vt:lpstr>
      <vt:lpstr>Weaning</vt:lpstr>
      <vt:lpstr>Weaning</vt:lpstr>
      <vt:lpstr>Discontinuation</vt:lpstr>
      <vt:lpstr>HFOV</vt:lpstr>
      <vt:lpstr>HFOV</vt:lpstr>
      <vt:lpstr>HFOV</vt:lpstr>
    </vt:vector>
  </TitlesOfParts>
  <Company>MCC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RSP 233</dc:title>
  <dc:creator>alsteadm</dc:creator>
  <cp:lastModifiedBy>Zahodnic, Richard</cp:lastModifiedBy>
  <cp:revision>212</cp:revision>
  <cp:lastPrinted>2015-11-28T17:21:37Z</cp:lastPrinted>
  <dcterms:created xsi:type="dcterms:W3CDTF">2002-08-30T21:14:37Z</dcterms:created>
  <dcterms:modified xsi:type="dcterms:W3CDTF">2015-12-01T12:11:35Z</dcterms:modified>
</cp:coreProperties>
</file>